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tif" ContentType="image/t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7" r:id="rId1"/>
  </p:sldMasterIdLst>
  <p:notesMasterIdLst>
    <p:notesMasterId r:id="rId17"/>
  </p:notesMasterIdLst>
  <p:sldIdLst>
    <p:sldId id="256" r:id="rId2"/>
    <p:sldId id="257" r:id="rId3"/>
    <p:sldId id="258" r:id="rId4"/>
    <p:sldId id="260" r:id="rId5"/>
    <p:sldId id="259" r:id="rId6"/>
    <p:sldId id="262" r:id="rId7"/>
    <p:sldId id="263" r:id="rId8"/>
    <p:sldId id="264" r:id="rId9"/>
    <p:sldId id="266" r:id="rId10"/>
    <p:sldId id="265" r:id="rId11"/>
    <p:sldId id="271" r:id="rId12"/>
    <p:sldId id="267" r:id="rId13"/>
    <p:sldId id="269" r:id="rId14"/>
    <p:sldId id="268" r:id="rId15"/>
    <p:sldId id="270"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77920" autoAdjust="0"/>
  </p:normalViewPr>
  <p:slideViewPr>
    <p:cSldViewPr snapToGrid="0">
      <p:cViewPr varScale="1">
        <p:scale>
          <a:sx n="57" d="100"/>
          <a:sy n="57" d="100"/>
        </p:scale>
        <p:origin x="126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DC8036E-1301-4D9A-AC69-F29D98DF8EAC}" type="datetimeFigureOut">
              <a:rPr lang="en-GB" smtClean="0"/>
              <a:t>04/05/2021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62A4D3-C8FC-47D6-8AF0-5BD60C0C148D}" type="slidenum">
              <a:rPr lang="en-GB" smtClean="0"/>
              <a:t>‹#›</a:t>
            </a:fld>
            <a:endParaRPr lang="en-GB"/>
          </a:p>
        </p:txBody>
      </p:sp>
    </p:spTree>
    <p:extLst>
      <p:ext uri="{BB962C8B-B14F-4D97-AF65-F5344CB8AC3E}">
        <p14:creationId xmlns:p14="http://schemas.microsoft.com/office/powerpoint/2010/main" val="26761865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i="1" kern="1200" dirty="0" smtClean="0">
                <a:solidFill>
                  <a:schemeClr val="tx1"/>
                </a:solidFill>
                <a:effectLst/>
                <a:latin typeface="+mn-lt"/>
                <a:ea typeface="+mn-ea"/>
                <a:cs typeface="+mn-cs"/>
              </a:rPr>
              <a:t>Focus particularly on sentence structure and organisation. – Lucas’ determined attitude at the start</a:t>
            </a:r>
            <a:r>
              <a:rPr lang="en-GB" sz="1200" i="1" kern="1200" baseline="0" dirty="0" smtClean="0">
                <a:solidFill>
                  <a:schemeClr val="tx1"/>
                </a:solidFill>
                <a:effectLst/>
                <a:latin typeface="+mn-lt"/>
                <a:ea typeface="+mn-ea"/>
                <a:cs typeface="+mn-cs"/>
              </a:rPr>
              <a:t> of this extract is then contradicted when he sees something. The simple sentences giving only one action build up the intrigue because the writer is not giving us lots of description but is moving from one thing to another quickly ( like his eyes would as he saw the ‘thing). The repetition of the noun ‘shape’ shows that Lucas is unsure of what he sees and this also adds intrigue as we too want to know what he has seen too.  </a:t>
            </a:r>
            <a:endParaRPr lang="en-GB" dirty="0"/>
          </a:p>
        </p:txBody>
      </p:sp>
      <p:sp>
        <p:nvSpPr>
          <p:cNvPr id="4" name="Slide Number Placeholder 3"/>
          <p:cNvSpPr>
            <a:spLocks noGrp="1"/>
          </p:cNvSpPr>
          <p:nvPr>
            <p:ph type="sldNum" sz="quarter" idx="10"/>
          </p:nvPr>
        </p:nvSpPr>
        <p:spPr/>
        <p:txBody>
          <a:bodyPr/>
          <a:lstStyle/>
          <a:p>
            <a:fld id="{2162A4D3-C8FC-47D6-8AF0-5BD60C0C148D}" type="slidenum">
              <a:rPr lang="en-GB" smtClean="0"/>
              <a:t>4</a:t>
            </a:fld>
            <a:endParaRPr lang="en-GB"/>
          </a:p>
        </p:txBody>
      </p:sp>
    </p:spTree>
    <p:extLst>
      <p:ext uri="{BB962C8B-B14F-4D97-AF65-F5344CB8AC3E}">
        <p14:creationId xmlns:p14="http://schemas.microsoft.com/office/powerpoint/2010/main" val="21126076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p1:notes"/>
          <p:cNvSpPr txBox="1">
            <a:spLocks noGrp="1"/>
          </p:cNvSpPr>
          <p:nvPr>
            <p:ph type="body" idx="1"/>
          </p:nvPr>
        </p:nvSpPr>
        <p:spPr>
          <a:xfrm>
            <a:off x="889212" y="4632960"/>
            <a:ext cx="4890665" cy="438912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7" name="Google Shape;57;p1:notes"/>
          <p:cNvSpPr>
            <a:spLocks noGrp="1" noRot="1" noChangeAspect="1"/>
          </p:cNvSpPr>
          <p:nvPr>
            <p:ph type="sldImg" idx="2"/>
          </p:nvPr>
        </p:nvSpPr>
        <p:spPr>
          <a:xfrm>
            <a:off x="84138" y="731838"/>
            <a:ext cx="6500812" cy="36576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748957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rot="10800000">
              <a:off x="0" y="0"/>
              <a:ext cx="842596" cy="5666154"/>
            </a:xfrm>
            <a:prstGeom prst="triangle">
              <a:avLst>
                <a:gd name="adj" fmla="val 10000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lumMod val="7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7AFFB9B-9FB8-469E-96F9-4D32314110B6}" type="datetimeFigureOut">
              <a:rPr lang="en-US" smtClean="0"/>
              <a:t>5/4/2021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9336343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35BB1C6-BF8F-4481-8AB2-603A1C8A906A}" type="datetimeFigureOut">
              <a:rPr lang="en-US" smtClean="0"/>
              <a:t>5/4/2021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135702791"/>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35BB1C6-BF8F-4481-8AB2-603A1C8A906A}" type="datetimeFigureOut">
              <a:rPr lang="en-US" smtClean="0"/>
              <a:t>5/4/2021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996624990"/>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35BB1C6-BF8F-4481-8AB2-603A1C8A906A}" type="datetimeFigureOut">
              <a:rPr lang="en-US" smtClean="0"/>
              <a:t>5/4/2021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581336681"/>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35BB1C6-BF8F-4481-8AB2-603A1C8A906A}" type="datetimeFigureOut">
              <a:rPr lang="en-US" smtClean="0"/>
              <a:t>5/4/2021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537674183"/>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35BB1C6-BF8F-4481-8AB2-603A1C8A906A}" type="datetimeFigureOut">
              <a:rPr lang="en-US" smtClean="0"/>
              <a:t>5/4/2021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533933618"/>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35BB1C6-BF8F-4481-8AB2-603A1C8A906A}" type="datetimeFigureOut">
              <a:rPr lang="en-US" smtClean="0"/>
              <a:t>5/4/2021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098162987"/>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35BB1C6-BF8F-4481-8AB2-603A1C8A906A}" type="datetimeFigureOut">
              <a:rPr lang="en-US" smtClean="0"/>
              <a:t>5/4/2021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174627172"/>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EFBDC27-E420-4878-9EE6-7B9656D6442A}" type="datetimeFigureOut">
              <a:rPr lang="en-US" dirty="0"/>
              <a:t>5/4/2021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5894242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35BB1C6-BF8F-4481-8AB2-603A1C8A906A}" type="datetimeFigureOut">
              <a:rPr lang="en-US" smtClean="0"/>
              <a:t>5/4/2021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098710497"/>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F7F47CF-67C9-420C-80A5-E2069FF0C2DF}" type="datetimeFigureOut">
              <a:rPr lang="en-US" smtClean="0"/>
              <a:t>5/4/2021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6440203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35BB1C6-BF8F-4481-8AB2-603A1C8A906A}" type="datetimeFigureOut">
              <a:rPr lang="en-US" smtClean="0"/>
              <a:t>5/4/2021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489866380"/>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35BB1C6-BF8F-4481-8AB2-603A1C8A906A}" type="datetimeFigureOut">
              <a:rPr lang="en-US" smtClean="0"/>
              <a:t>5/4/2021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02153150"/>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97649AC-CB8F-4FF1-9A34-5861C74DD0A7}" type="datetimeFigureOut">
              <a:rPr lang="en-US" smtClean="0"/>
              <a:t>5/4/2021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9654411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C5CECA-2D3A-4680-9B49-752200DE467C}" type="datetimeFigureOut">
              <a:rPr lang="en-US" smtClean="0"/>
              <a:t>5/4/2021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9501440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35BB1C6-BF8F-4481-8AB2-603A1C8A906A}" type="datetimeFigureOut">
              <a:rPr lang="en-US" smtClean="0"/>
              <a:t>5/4/2021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443112143"/>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12EF78E3-FDA3-4D28-AAA2-0B81F349A39D}" type="datetimeFigureOut">
              <a:rPr lang="en-US" smtClean="0"/>
              <a:t>5/4/2021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6850676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9" name="Group 28"/>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0" y="4013200"/>
              <a:ext cx="448733" cy="2844800"/>
            </a:xfrm>
            <a:prstGeom prst="triangle">
              <a:avLst>
                <a:gd name="adj" fmla="val 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35BB1C6-BF8F-4481-8AB2-603A1C8A906A}" type="datetimeFigureOut">
              <a:rPr lang="en-US" smtClean="0"/>
              <a:t>5/4/2021</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lumMod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423128473"/>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 id="2147483701" r:id="rId14"/>
    <p:sldLayoutId id="2147483702" r:id="rId15"/>
    <p:sldLayoutId id="2147483703" r:id="rId16"/>
    <p:sldLayoutId id="2147483704" r:id="rId17"/>
  </p:sldLayoutIdLst>
  <p:hf sldNum="0" hdr="0" ftr="0" dt="0"/>
  <p:txStyles>
    <p:titleStyle>
      <a:lvl1pPr algn="l" defTabSz="457200" rtl="0" eaLnBrk="1" latinLnBrk="0" hangingPunct="1">
        <a:spcBef>
          <a:spcPct val="0"/>
        </a:spcBef>
        <a:buNone/>
        <a:defRPr sz="3600" kern="1200">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lumMod val="75000"/>
          </a:schemeClr>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lumMod val="75000"/>
          </a:schemeClr>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7.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9.tif"/><Relationship Id="rId2" Type="http://schemas.openxmlformats.org/officeDocument/2006/relationships/image" Target="../media/image8.ti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https://www.waterstones.com/books/search/term/Demonata" TargetMode="External"/><Relationship Id="rId7" Type="http://schemas.openxmlformats.org/officeDocument/2006/relationships/image" Target="../media/image10.jpeg"/><Relationship Id="rId2" Type="http://schemas.openxmlformats.org/officeDocument/2006/relationships/hyperlink" Target="https://www.waterstones.com/books/search/term/Larten+Crepsley" TargetMode="External"/><Relationship Id="rId1" Type="http://schemas.openxmlformats.org/officeDocument/2006/relationships/slideLayout" Target="../slideLayouts/slideLayout2.xml"/><Relationship Id="rId6" Type="http://schemas.openxmlformats.org/officeDocument/2006/relationships/hyperlink" Target="https://www.waterstones.com/books/search/term/Zom+B" TargetMode="External"/><Relationship Id="rId5" Type="http://schemas.openxmlformats.org/officeDocument/2006/relationships/hyperlink" Target="https://www.waterstones.com/books/search/term/City+Trilogy" TargetMode="External"/><Relationship Id="rId4" Type="http://schemas.openxmlformats.org/officeDocument/2006/relationships/hyperlink" Target="https://www.waterstones.com/book/procession-of-the-dead/d-b-shan/9780007261307"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s://www.youtube.com/watch?v=aUFqki1ybIw"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waterstones.com/book/young-bond-silverfin/charlie-higson/9780141343372" TargetMode="External"/><Relationship Id="rId2" Type="http://schemas.openxmlformats.org/officeDocument/2006/relationships/hyperlink" Target="https://www.waterstones.com/books/search/term/Young+Bond" TargetMode="Externa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hyperlink" Target="https://www.waterstones.com/book/the-enemy/charlie-higson/9780141325019"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7067" y="850054"/>
            <a:ext cx="7766936" cy="1646302"/>
          </a:xfrm>
        </p:spPr>
        <p:txBody>
          <a:bodyPr/>
          <a:lstStyle/>
          <a:p>
            <a:r>
              <a:rPr lang="en-GB" dirty="0" smtClean="0"/>
              <a:t>Teacher support slides </a:t>
            </a:r>
            <a:endParaRPr lang="en-GB" dirty="0"/>
          </a:p>
        </p:txBody>
      </p:sp>
      <p:sp>
        <p:nvSpPr>
          <p:cNvPr id="3" name="Subtitle 2"/>
          <p:cNvSpPr>
            <a:spLocks noGrp="1"/>
          </p:cNvSpPr>
          <p:nvPr>
            <p:ph type="subTitle" idx="1"/>
          </p:nvPr>
        </p:nvSpPr>
        <p:spPr>
          <a:xfrm>
            <a:off x="1507067" y="2496356"/>
            <a:ext cx="7766936" cy="1096899"/>
          </a:xfrm>
        </p:spPr>
        <p:txBody>
          <a:bodyPr>
            <a:normAutofit/>
          </a:bodyPr>
          <a:lstStyle/>
          <a:p>
            <a:r>
              <a:rPr lang="en-GB" sz="3600" dirty="0" smtClean="0"/>
              <a:t>Ghost Stadium </a:t>
            </a:r>
            <a:endParaRPr lang="en-GB" sz="3600" dirty="0"/>
          </a:p>
        </p:txBody>
      </p:sp>
      <p:pic>
        <p:nvPicPr>
          <p:cNvPr id="4" name="Picture 3" descr="C:\Users\836643\AppData\Local\Microsoft\Windows\INetCache\Content.MSO\B5AA270D.tmp"/>
          <p:cNvPicPr/>
          <p:nvPr/>
        </p:nvPicPr>
        <p:blipFill>
          <a:blip r:embed="rId2">
            <a:extLst>
              <a:ext uri="{28A0092B-C50C-407E-A947-70E740481C1C}">
                <a14:useLocalDpi xmlns:a14="http://schemas.microsoft.com/office/drawing/2010/main" val="0"/>
              </a:ext>
            </a:extLst>
          </a:blip>
          <a:srcRect/>
          <a:stretch>
            <a:fillRect/>
          </a:stretch>
        </p:blipFill>
        <p:spPr bwMode="auto">
          <a:xfrm>
            <a:off x="2157903" y="2722151"/>
            <a:ext cx="2258786" cy="2841013"/>
          </a:xfrm>
          <a:prstGeom prst="rect">
            <a:avLst/>
          </a:prstGeom>
          <a:noFill/>
          <a:ln>
            <a:noFill/>
          </a:ln>
        </p:spPr>
      </p:pic>
    </p:spTree>
    <p:extLst>
      <p:ext uri="{BB962C8B-B14F-4D97-AF65-F5344CB8AC3E}">
        <p14:creationId xmlns:p14="http://schemas.microsoft.com/office/powerpoint/2010/main" val="14667633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Blurb – The Fear – Charlie Higson </a:t>
            </a:r>
            <a:endParaRPr lang="en-GB" dirty="0"/>
          </a:p>
        </p:txBody>
      </p:sp>
      <p:sp>
        <p:nvSpPr>
          <p:cNvPr id="3" name="Content Placeholder 2"/>
          <p:cNvSpPr>
            <a:spLocks noGrp="1"/>
          </p:cNvSpPr>
          <p:nvPr>
            <p:ph idx="1"/>
          </p:nvPr>
        </p:nvSpPr>
        <p:spPr/>
        <p:txBody>
          <a:bodyPr/>
          <a:lstStyle/>
          <a:p>
            <a:r>
              <a:rPr lang="en-GB" dirty="0" smtClean="0"/>
              <a:t>The </a:t>
            </a:r>
            <a:r>
              <a:rPr lang="en-GB" dirty="0"/>
              <a:t>sickness struck everyone sixteen and over. Mothers and fathers, older brothers, sisters, and best friends. No one escaped its touch. And now children across London are being hunted by ferocious grown-ups who are hungry, bloodthirsty, and not giving up.</a:t>
            </a:r>
            <a:br>
              <a:rPr lang="en-GB" dirty="0"/>
            </a:br>
            <a:r>
              <a:rPr lang="en-GB" dirty="0" err="1"/>
              <a:t>DogNut</a:t>
            </a:r>
            <a:r>
              <a:rPr lang="en-GB" dirty="0"/>
              <a:t> and the rest of his crew, in search of the friends they lost during the fire, set off on a deadly mission from the Tower of London to Buckingham Palace and beyond, as the sickos lie in wait. But who are their friends and who is the enemy in this changed world?</a:t>
            </a:r>
          </a:p>
          <a:p>
            <a:endParaRPr lang="en-GB" dirty="0"/>
          </a:p>
        </p:txBody>
      </p:sp>
      <p:pic>
        <p:nvPicPr>
          <p:cNvPr id="6" name="Picture 5" descr="The Fear (The Enemy, #3)"/>
          <p:cNvPicPr/>
          <p:nvPr/>
        </p:nvPicPr>
        <p:blipFill>
          <a:blip r:embed="rId2">
            <a:extLst>
              <a:ext uri="{28A0092B-C50C-407E-A947-70E740481C1C}">
                <a14:useLocalDpi xmlns:a14="http://schemas.microsoft.com/office/drawing/2010/main" val="0"/>
              </a:ext>
            </a:extLst>
          </a:blip>
          <a:srcRect/>
          <a:stretch>
            <a:fillRect/>
          </a:stretch>
        </p:blipFill>
        <p:spPr bwMode="auto">
          <a:xfrm>
            <a:off x="9447212" y="1930400"/>
            <a:ext cx="2543175" cy="3810000"/>
          </a:xfrm>
          <a:prstGeom prst="rect">
            <a:avLst/>
          </a:prstGeom>
          <a:noFill/>
          <a:ln>
            <a:noFill/>
          </a:ln>
        </p:spPr>
      </p:pic>
    </p:spTree>
    <p:extLst>
      <p:ext uri="{BB962C8B-B14F-4D97-AF65-F5344CB8AC3E}">
        <p14:creationId xmlns:p14="http://schemas.microsoft.com/office/powerpoint/2010/main" val="7490998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534" y="135467"/>
            <a:ext cx="10905066" cy="1320800"/>
          </a:xfrm>
        </p:spPr>
        <p:txBody>
          <a:bodyPr/>
          <a:lstStyle/>
          <a:p>
            <a:r>
              <a:rPr lang="en-GB" dirty="0" smtClean="0"/>
              <a:t>What is the writer suggesting is happening in chapters 20&amp;21 </a:t>
            </a:r>
            <a:endParaRPr lang="en-GB" dirty="0"/>
          </a:p>
        </p:txBody>
      </p:sp>
      <p:sp>
        <p:nvSpPr>
          <p:cNvPr id="3" name="Content Placeholder 2"/>
          <p:cNvSpPr>
            <a:spLocks noGrp="1"/>
          </p:cNvSpPr>
          <p:nvPr>
            <p:ph idx="1"/>
          </p:nvPr>
        </p:nvSpPr>
        <p:spPr>
          <a:xfrm>
            <a:off x="321734" y="1313922"/>
            <a:ext cx="9194799" cy="5323945"/>
          </a:xfrm>
        </p:spPr>
        <p:txBody>
          <a:bodyPr>
            <a:normAutofit/>
          </a:bodyPr>
          <a:lstStyle/>
          <a:p>
            <a:r>
              <a:rPr lang="en-GB" sz="2800" dirty="0" smtClean="0"/>
              <a:t>The term infer means that you make a guess about what is happening based on the information that you are given. </a:t>
            </a:r>
          </a:p>
          <a:p>
            <a:r>
              <a:rPr lang="en-GB" sz="2800" dirty="0" smtClean="0"/>
              <a:t>In these chapters, nothing is said directly about what has happened to </a:t>
            </a:r>
            <a:r>
              <a:rPr lang="en-GB" sz="2800" dirty="0" smtClean="0"/>
              <a:t>Jack </a:t>
            </a:r>
            <a:r>
              <a:rPr lang="en-GB" sz="2800" dirty="0" smtClean="0"/>
              <a:t>but lots can be deduced (worked out) by what is inferred (suggested). </a:t>
            </a:r>
          </a:p>
          <a:p>
            <a:endParaRPr lang="en-GB" sz="2800" dirty="0"/>
          </a:p>
          <a:p>
            <a:r>
              <a:rPr lang="en-GB" sz="2800" dirty="0" smtClean="0"/>
              <a:t>Since the text says…… it is inferred that….. </a:t>
            </a:r>
          </a:p>
          <a:p>
            <a:r>
              <a:rPr lang="en-GB" sz="2800" dirty="0" smtClean="0"/>
              <a:t>The chapter tells me …….. so it makes me think…… </a:t>
            </a:r>
          </a:p>
          <a:p>
            <a:r>
              <a:rPr lang="en-GB" sz="2800" dirty="0" smtClean="0"/>
              <a:t>When I read……. I guess that it means…….</a:t>
            </a:r>
            <a:endParaRPr lang="en-GB" sz="2800" dirty="0"/>
          </a:p>
        </p:txBody>
      </p:sp>
    </p:spTree>
    <p:extLst>
      <p:ext uri="{BB962C8B-B14F-4D97-AF65-F5344CB8AC3E}">
        <p14:creationId xmlns:p14="http://schemas.microsoft.com/office/powerpoint/2010/main" val="16725702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is a Tsunami?  </a:t>
            </a:r>
            <a:endParaRPr lang="en-GB" dirty="0"/>
          </a:p>
        </p:txBody>
      </p:sp>
      <p:sp>
        <p:nvSpPr>
          <p:cNvPr id="3" name="Content Placeholder 2"/>
          <p:cNvSpPr>
            <a:spLocks noGrp="1"/>
          </p:cNvSpPr>
          <p:nvPr>
            <p:ph idx="1"/>
          </p:nvPr>
        </p:nvSpPr>
        <p:spPr>
          <a:xfrm>
            <a:off x="677334" y="1371600"/>
            <a:ext cx="8957734" cy="5808133"/>
          </a:xfrm>
        </p:spPr>
        <p:txBody>
          <a:bodyPr>
            <a:normAutofit/>
          </a:bodyPr>
          <a:lstStyle/>
          <a:p>
            <a:r>
              <a:rPr lang="en-GB" sz="2000" dirty="0"/>
              <a:t>A </a:t>
            </a:r>
            <a:r>
              <a:rPr lang="en-GB" sz="2000" b="1" dirty="0"/>
              <a:t>tsunami</a:t>
            </a:r>
            <a:r>
              <a:rPr lang="en-GB" sz="2000" dirty="0"/>
              <a:t> is a series of waves caused by earthquakes or undersea volcanic eruptions. ... But as the waves travel inland, they build up to higher and higher heights as the depth of the ocean decreases. The speed of </a:t>
            </a:r>
            <a:r>
              <a:rPr lang="en-GB" sz="2000" b="1" dirty="0"/>
              <a:t>tsunami</a:t>
            </a:r>
            <a:r>
              <a:rPr lang="en-GB" sz="2000" dirty="0"/>
              <a:t> waves depends on ocean depth rather than the distance from the source of the wave</a:t>
            </a:r>
            <a:r>
              <a:rPr lang="en-GB" sz="2000" dirty="0" smtClean="0"/>
              <a:t>.</a:t>
            </a:r>
          </a:p>
          <a:p>
            <a:endParaRPr lang="en-GB" sz="2000" dirty="0"/>
          </a:p>
          <a:p>
            <a:r>
              <a:rPr lang="en-GB" sz="2000" dirty="0" smtClean="0"/>
              <a:t>The boys are in a football stadium. Could there be a real Tsunami here?</a:t>
            </a:r>
          </a:p>
          <a:p>
            <a:r>
              <a:rPr lang="en-GB" sz="2000" dirty="0" smtClean="0"/>
              <a:t>Writers </a:t>
            </a:r>
            <a:r>
              <a:rPr lang="en-GB" sz="2000" dirty="0" smtClean="0"/>
              <a:t>sometimes use the term Tsunami in a figurative way – to describe the mood of a scene. </a:t>
            </a:r>
          </a:p>
          <a:p>
            <a:r>
              <a:rPr lang="en-GB" sz="2000" dirty="0" smtClean="0"/>
              <a:t>Here are some examples of the word used in </a:t>
            </a:r>
            <a:r>
              <a:rPr lang="en-GB" sz="2000" dirty="0" smtClean="0"/>
              <a:t>descriptive </a:t>
            </a:r>
            <a:r>
              <a:rPr lang="en-GB" sz="2000" dirty="0" smtClean="0"/>
              <a:t>writing: </a:t>
            </a:r>
          </a:p>
          <a:p>
            <a:pPr lvl="1"/>
            <a:r>
              <a:rPr lang="en-GB" sz="2000" dirty="0" smtClean="0"/>
              <a:t>The tsunami of grief swept over me. </a:t>
            </a:r>
          </a:p>
          <a:p>
            <a:pPr lvl="1"/>
            <a:r>
              <a:rPr lang="en-GB" sz="2000" dirty="0" smtClean="0"/>
              <a:t>The crowd entered the open gate like a tsunami. </a:t>
            </a:r>
          </a:p>
          <a:p>
            <a:r>
              <a:rPr lang="en-GB" sz="2000" dirty="0" smtClean="0"/>
              <a:t>Can you write your own simile or metaphor using tsunami? </a:t>
            </a:r>
          </a:p>
        </p:txBody>
      </p:sp>
    </p:spTree>
    <p:extLst>
      <p:ext uri="{BB962C8B-B14F-4D97-AF65-F5344CB8AC3E}">
        <p14:creationId xmlns:p14="http://schemas.microsoft.com/office/powerpoint/2010/main" val="30900064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graphicFrame>
        <p:nvGraphicFramePr>
          <p:cNvPr id="59" name="Google Shape;59;p1"/>
          <p:cNvGraphicFramePr/>
          <p:nvPr>
            <p:extLst>
              <p:ext uri="{D42A27DB-BD31-4B8C-83A1-F6EECF244321}">
                <p14:modId xmlns:p14="http://schemas.microsoft.com/office/powerpoint/2010/main" val="2719565057"/>
              </p:ext>
            </p:extLst>
          </p:nvPr>
        </p:nvGraphicFramePr>
        <p:xfrm>
          <a:off x="2198191" y="5996609"/>
          <a:ext cx="7881820" cy="753205"/>
        </p:xfrm>
        <a:graphic>
          <a:graphicData uri="http://schemas.openxmlformats.org/drawingml/2006/table">
            <a:tbl>
              <a:tblPr>
                <a:noFill/>
              </a:tblPr>
              <a:tblGrid>
                <a:gridCol w="1970455">
                  <a:extLst>
                    <a:ext uri="{9D8B030D-6E8A-4147-A177-3AD203B41FA5}">
                      <a16:colId xmlns:a16="http://schemas.microsoft.com/office/drawing/2014/main" val="20000"/>
                    </a:ext>
                  </a:extLst>
                </a:gridCol>
                <a:gridCol w="1970455">
                  <a:extLst>
                    <a:ext uri="{9D8B030D-6E8A-4147-A177-3AD203B41FA5}">
                      <a16:colId xmlns:a16="http://schemas.microsoft.com/office/drawing/2014/main" val="20001"/>
                    </a:ext>
                  </a:extLst>
                </a:gridCol>
                <a:gridCol w="1970455">
                  <a:extLst>
                    <a:ext uri="{9D8B030D-6E8A-4147-A177-3AD203B41FA5}">
                      <a16:colId xmlns:a16="http://schemas.microsoft.com/office/drawing/2014/main" val="20002"/>
                    </a:ext>
                  </a:extLst>
                </a:gridCol>
                <a:gridCol w="1970455">
                  <a:extLst>
                    <a:ext uri="{9D8B030D-6E8A-4147-A177-3AD203B41FA5}">
                      <a16:colId xmlns:a16="http://schemas.microsoft.com/office/drawing/2014/main" val="20003"/>
                    </a:ext>
                  </a:extLst>
                </a:gridCol>
              </a:tblGrid>
              <a:tr h="753205">
                <a:tc>
                  <a:txBody>
                    <a:bodyPr/>
                    <a:lstStyle/>
                    <a:p>
                      <a:pPr marL="0" marR="0" lvl="0" indent="0" algn="ctr" rtl="0">
                        <a:lnSpc>
                          <a:spcPct val="100000"/>
                        </a:lnSpc>
                        <a:spcBef>
                          <a:spcPts val="0"/>
                        </a:spcBef>
                        <a:spcAft>
                          <a:spcPts val="0"/>
                        </a:spcAft>
                        <a:buClr>
                          <a:srgbClr val="FFFFFF"/>
                        </a:buClr>
                        <a:buSzPts val="2300"/>
                        <a:buFont typeface="Arial"/>
                        <a:buNone/>
                      </a:pPr>
                      <a:r>
                        <a:rPr lang="en-US" sz="1600" u="none" strike="noStrike" cap="none" dirty="0">
                          <a:latin typeface="Arial Nova Cond" pitchFamily="34" charset="0"/>
                        </a:rPr>
                        <a:t>One Point </a:t>
                      </a:r>
                      <a:r>
                        <a:rPr lang="en-US" sz="1600" u="none" strike="noStrike" cap="none" dirty="0" smtClean="0">
                          <a:latin typeface="Arial Nova Cond" pitchFamily="34" charset="0"/>
                        </a:rPr>
                        <a:t>– most</a:t>
                      </a:r>
                      <a:r>
                        <a:rPr lang="en-US" sz="1600" u="none" strike="noStrike" cap="none" baseline="0" dirty="0" smtClean="0">
                          <a:latin typeface="Arial Nova Cond" pitchFamily="34" charset="0"/>
                        </a:rPr>
                        <a:t> recent chapters </a:t>
                      </a:r>
                      <a:endParaRPr sz="1300" dirty="0">
                        <a:latin typeface="Arial Nova Cond" pitchFamily="34" charset="0"/>
                      </a:endParaRPr>
                    </a:p>
                  </a:txBody>
                  <a:tcPr marL="35719" marR="35719" marT="35719" marB="35719"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FF00"/>
                    </a:solidFill>
                  </a:tcPr>
                </a:tc>
                <a:tc>
                  <a:txBody>
                    <a:bodyPr/>
                    <a:lstStyle/>
                    <a:p>
                      <a:pPr marL="0" marR="0" lvl="0" indent="0" algn="ctr" rtl="0">
                        <a:lnSpc>
                          <a:spcPct val="100000"/>
                        </a:lnSpc>
                        <a:spcBef>
                          <a:spcPts val="0"/>
                        </a:spcBef>
                        <a:spcAft>
                          <a:spcPts val="0"/>
                        </a:spcAft>
                        <a:buClr>
                          <a:schemeClr val="dk1"/>
                        </a:buClr>
                        <a:buSzPts val="2300"/>
                        <a:buFont typeface="Arial"/>
                        <a:buNone/>
                      </a:pPr>
                      <a:r>
                        <a:rPr lang="en-US" sz="1600" u="none" strike="noStrike" cap="none" dirty="0">
                          <a:latin typeface="Arial Nova Cond" pitchFamily="34" charset="0"/>
                        </a:rPr>
                        <a:t>Two Points </a:t>
                      </a:r>
                      <a:r>
                        <a:rPr lang="en-US" sz="1600" u="none" strike="noStrike" cap="none" dirty="0" smtClean="0">
                          <a:latin typeface="Arial Nova Cond" pitchFamily="34" charset="0"/>
                        </a:rPr>
                        <a:t>– Chapters</a:t>
                      </a:r>
                      <a:r>
                        <a:rPr lang="en-US" sz="1600" u="none" strike="noStrike" cap="none" baseline="0" dirty="0" smtClean="0">
                          <a:latin typeface="Arial Nova Cond" pitchFamily="34" charset="0"/>
                        </a:rPr>
                        <a:t> 25-17 </a:t>
                      </a:r>
                      <a:endParaRPr sz="1300" dirty="0">
                        <a:latin typeface="Arial Nova Cond" pitchFamily="34" charset="0"/>
                      </a:endParaRPr>
                    </a:p>
                  </a:txBody>
                  <a:tcPr marL="35719" marR="35719" marT="35719" marB="35719"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accent1"/>
                    </a:solidFill>
                  </a:tcPr>
                </a:tc>
                <a:tc>
                  <a:txBody>
                    <a:bodyPr/>
                    <a:lstStyle/>
                    <a:p>
                      <a:pPr marL="0" marR="0" lvl="0" indent="0" algn="ctr" rtl="0">
                        <a:lnSpc>
                          <a:spcPct val="100000"/>
                        </a:lnSpc>
                        <a:spcBef>
                          <a:spcPts val="0"/>
                        </a:spcBef>
                        <a:spcAft>
                          <a:spcPts val="0"/>
                        </a:spcAft>
                        <a:buClr>
                          <a:srgbClr val="FFFFFF"/>
                        </a:buClr>
                        <a:buSzPts val="2300"/>
                        <a:buFont typeface="Arial"/>
                        <a:buNone/>
                      </a:pPr>
                      <a:r>
                        <a:rPr lang="en-US" sz="1600" u="none" strike="noStrike" cap="none" dirty="0">
                          <a:latin typeface="Arial Nova Cond" pitchFamily="34" charset="0"/>
                        </a:rPr>
                        <a:t>Three Points</a:t>
                      </a:r>
                      <a:r>
                        <a:rPr lang="en-US" sz="1600" dirty="0">
                          <a:latin typeface="Arial Nova Cond" pitchFamily="34" charset="0"/>
                        </a:rPr>
                        <a:t>- </a:t>
                      </a:r>
                      <a:r>
                        <a:rPr lang="en-US" sz="1600" dirty="0" smtClean="0">
                          <a:latin typeface="Arial Nova Cond" pitchFamily="34" charset="0"/>
                        </a:rPr>
                        <a:t>Chapter 14-22 </a:t>
                      </a:r>
                      <a:endParaRPr sz="1300" dirty="0">
                        <a:latin typeface="Arial Nova Cond" pitchFamily="34" charset="0"/>
                      </a:endParaRPr>
                    </a:p>
                  </a:txBody>
                  <a:tcPr marL="35719" marR="35719" marT="35719" marB="35719"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0000"/>
                    </a:solidFill>
                  </a:tcPr>
                </a:tc>
                <a:tc>
                  <a:txBody>
                    <a:bodyPr/>
                    <a:lstStyle/>
                    <a:p>
                      <a:pPr marL="0" marR="0" lvl="0" indent="0" algn="ctr" rtl="0">
                        <a:lnSpc>
                          <a:spcPct val="100000"/>
                        </a:lnSpc>
                        <a:spcBef>
                          <a:spcPts val="0"/>
                        </a:spcBef>
                        <a:spcAft>
                          <a:spcPts val="0"/>
                        </a:spcAft>
                        <a:buClr>
                          <a:srgbClr val="FFFFFF"/>
                        </a:buClr>
                        <a:buSzPts val="2300"/>
                        <a:buFont typeface="Arial"/>
                        <a:buNone/>
                      </a:pPr>
                      <a:r>
                        <a:rPr lang="en-US" sz="1600" u="none" strike="noStrike" cap="none" dirty="0">
                          <a:latin typeface="Arial Nova Cond" pitchFamily="34" charset="0"/>
                        </a:rPr>
                        <a:t>Four Points - </a:t>
                      </a:r>
                      <a:r>
                        <a:rPr lang="en-US" sz="1600" dirty="0">
                          <a:latin typeface="Arial Nova Cond" pitchFamily="34" charset="0"/>
                        </a:rPr>
                        <a:t>Further back</a:t>
                      </a:r>
                      <a:endParaRPr sz="1300" dirty="0">
                        <a:latin typeface="Arial Nova Cond" pitchFamily="34" charset="0"/>
                      </a:endParaRPr>
                    </a:p>
                    <a:p>
                      <a:pPr marL="0" marR="0" lvl="0" indent="0" algn="ctr" rtl="0">
                        <a:lnSpc>
                          <a:spcPct val="100000"/>
                        </a:lnSpc>
                        <a:spcBef>
                          <a:spcPts val="0"/>
                        </a:spcBef>
                        <a:spcAft>
                          <a:spcPts val="0"/>
                        </a:spcAft>
                        <a:buClr>
                          <a:srgbClr val="FFFFFF"/>
                        </a:buClr>
                        <a:buSzPts val="1600"/>
                        <a:buFont typeface="Arial"/>
                        <a:buNone/>
                      </a:pPr>
                      <a:endParaRPr sz="1100" u="none" strike="noStrike" cap="none" dirty="0">
                        <a:latin typeface="Arial Nova Cond" pitchFamily="34" charset="0"/>
                      </a:endParaRPr>
                    </a:p>
                  </a:txBody>
                  <a:tcPr marL="35719" marR="35719" marT="35719" marB="35719"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00FF00"/>
                    </a:solidFill>
                  </a:tcPr>
                </a:tc>
                <a:extLst>
                  <a:ext uri="{0D108BD9-81ED-4DB2-BD59-A6C34878D82A}">
                    <a16:rowId xmlns:a16="http://schemas.microsoft.com/office/drawing/2014/main" val="10000"/>
                  </a:ext>
                </a:extLst>
              </a:tr>
            </a:tbl>
          </a:graphicData>
        </a:graphic>
      </p:graphicFrame>
      <p:sp>
        <p:nvSpPr>
          <p:cNvPr id="60" name="Google Shape;60;p1"/>
          <p:cNvSpPr txBox="1"/>
          <p:nvPr/>
        </p:nvSpPr>
        <p:spPr>
          <a:xfrm>
            <a:off x="1816048" y="139994"/>
            <a:ext cx="7732774" cy="591509"/>
          </a:xfrm>
          <a:prstGeom prst="rect">
            <a:avLst/>
          </a:prstGeom>
          <a:noFill/>
          <a:ln>
            <a:noFill/>
          </a:ln>
        </p:spPr>
        <p:txBody>
          <a:bodyPr spcFirstLastPara="1" wrap="square" lIns="35719" tIns="35719" rIns="35719" bIns="35719" anchor="ctr" anchorCtr="0">
            <a:spAutoFit/>
          </a:bodyPr>
          <a:lstStyle/>
          <a:p>
            <a:pPr algn="ctr">
              <a:buClr>
                <a:srgbClr val="000000"/>
              </a:buClr>
              <a:buSzPts val="4800"/>
            </a:pPr>
            <a:r>
              <a:rPr lang="en-US" sz="3375" b="1" dirty="0">
                <a:solidFill>
                  <a:srgbClr val="000000"/>
                </a:solidFill>
                <a:latin typeface="Arial Nova Cond" pitchFamily="34" charset="0"/>
                <a:sym typeface="Arial"/>
              </a:rPr>
              <a:t>Retrieval Practice Challenge </a:t>
            </a:r>
            <a:r>
              <a:rPr lang="en-US" sz="3375" b="1" dirty="0" smtClean="0">
                <a:solidFill>
                  <a:srgbClr val="000000"/>
                </a:solidFill>
                <a:latin typeface="Arial Nova Cond" pitchFamily="34" charset="0"/>
                <a:sym typeface="Arial"/>
              </a:rPr>
              <a:t>Grid </a:t>
            </a:r>
            <a:endParaRPr sz="3375" b="1" dirty="0">
              <a:solidFill>
                <a:srgbClr val="000000"/>
              </a:solidFill>
              <a:latin typeface="Arial Nova Cond" pitchFamily="34" charset="0"/>
              <a:sym typeface="Arial"/>
            </a:endParaRPr>
          </a:p>
        </p:txBody>
      </p:sp>
      <p:graphicFrame>
        <p:nvGraphicFramePr>
          <p:cNvPr id="61" name="Google Shape;61;p1"/>
          <p:cNvGraphicFramePr/>
          <p:nvPr>
            <p:extLst>
              <p:ext uri="{D42A27DB-BD31-4B8C-83A1-F6EECF244321}">
                <p14:modId xmlns:p14="http://schemas.microsoft.com/office/powerpoint/2010/main" val="1810577085"/>
              </p:ext>
            </p:extLst>
          </p:nvPr>
        </p:nvGraphicFramePr>
        <p:xfrm>
          <a:off x="1653137" y="806833"/>
          <a:ext cx="8816743" cy="5039116"/>
        </p:xfrm>
        <a:graphic>
          <a:graphicData uri="http://schemas.openxmlformats.org/drawingml/2006/table">
            <a:tbl>
              <a:tblPr>
                <a:noFill/>
              </a:tblPr>
              <a:tblGrid>
                <a:gridCol w="2961914">
                  <a:extLst>
                    <a:ext uri="{9D8B030D-6E8A-4147-A177-3AD203B41FA5}">
                      <a16:colId xmlns:a16="http://schemas.microsoft.com/office/drawing/2014/main" val="20000"/>
                    </a:ext>
                  </a:extLst>
                </a:gridCol>
                <a:gridCol w="2961914">
                  <a:extLst>
                    <a:ext uri="{9D8B030D-6E8A-4147-A177-3AD203B41FA5}">
                      <a16:colId xmlns:a16="http://schemas.microsoft.com/office/drawing/2014/main" val="20001"/>
                    </a:ext>
                  </a:extLst>
                </a:gridCol>
                <a:gridCol w="2892915">
                  <a:extLst>
                    <a:ext uri="{9D8B030D-6E8A-4147-A177-3AD203B41FA5}">
                      <a16:colId xmlns:a16="http://schemas.microsoft.com/office/drawing/2014/main" val="20002"/>
                    </a:ext>
                  </a:extLst>
                </a:gridCol>
              </a:tblGrid>
              <a:tr h="1291812">
                <a:tc>
                  <a:txBody>
                    <a:bodyPr/>
                    <a:lstStyle/>
                    <a:p>
                      <a:pPr marL="0" lvl="0" indent="0" algn="ctr" rtl="0">
                        <a:spcBef>
                          <a:spcPts val="0"/>
                        </a:spcBef>
                        <a:spcAft>
                          <a:spcPts val="0"/>
                        </a:spcAft>
                        <a:buClr>
                          <a:schemeClr val="dk1"/>
                        </a:buClr>
                        <a:buSzPts val="2200"/>
                        <a:buFont typeface="Helvetica Neue"/>
                        <a:buNone/>
                      </a:pPr>
                      <a:r>
                        <a:rPr lang="en-GB" sz="1700" u="none" strike="noStrike" cap="none" dirty="0" smtClean="0">
                          <a:solidFill>
                            <a:schemeClr val="tx1"/>
                          </a:solidFill>
                          <a:latin typeface="Arial Nova Cond" pitchFamily="34" charset="0"/>
                          <a:ea typeface="Avenir"/>
                          <a:cs typeface="Avenir"/>
                          <a:sym typeface="Avenir"/>
                        </a:rPr>
                        <a:t>eager</a:t>
                      </a:r>
                      <a:endParaRPr sz="1700" u="none" strike="noStrike" cap="none" dirty="0">
                        <a:solidFill>
                          <a:schemeClr val="tx1"/>
                        </a:solidFill>
                        <a:latin typeface="Arial Nova Cond" pitchFamily="34" charset="0"/>
                        <a:ea typeface="Avenir"/>
                        <a:cs typeface="Avenir"/>
                        <a:sym typeface="Avenir"/>
                      </a:endParaRPr>
                    </a:p>
                  </a:txBody>
                  <a:tcPr marL="35719" marR="35719" marT="35719" marB="35719"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00FF00"/>
                    </a:solidFill>
                  </a:tcPr>
                </a:tc>
                <a:tc>
                  <a:txBody>
                    <a:bodyPr/>
                    <a:lstStyle/>
                    <a:p>
                      <a:pPr marL="0" lvl="0" indent="0" algn="ctr" rtl="0">
                        <a:spcBef>
                          <a:spcPts val="0"/>
                        </a:spcBef>
                        <a:spcAft>
                          <a:spcPts val="0"/>
                        </a:spcAft>
                        <a:buClr>
                          <a:schemeClr val="dk1"/>
                        </a:buClr>
                        <a:buSzPts val="2200"/>
                        <a:buFont typeface="Helvetica Neue"/>
                        <a:buNone/>
                      </a:pPr>
                      <a:r>
                        <a:rPr lang="en-GB" sz="1700" u="none" strike="noStrike" cap="none" dirty="0" smtClean="0">
                          <a:solidFill>
                            <a:schemeClr val="tx1"/>
                          </a:solidFill>
                          <a:latin typeface="Arial Nova Cond" pitchFamily="34" charset="0"/>
                          <a:ea typeface="Avenir"/>
                          <a:cs typeface="Avenir"/>
                          <a:sym typeface="Avenir"/>
                        </a:rPr>
                        <a:t>Massage table </a:t>
                      </a:r>
                      <a:endParaRPr sz="1700" u="none" strike="noStrike" cap="none" dirty="0">
                        <a:solidFill>
                          <a:schemeClr val="tx1"/>
                        </a:solidFill>
                        <a:latin typeface="Arial Nova Cond" pitchFamily="34" charset="0"/>
                        <a:ea typeface="Avenir"/>
                        <a:cs typeface="Avenir"/>
                        <a:sym typeface="Avenir"/>
                      </a:endParaRPr>
                    </a:p>
                  </a:txBody>
                  <a:tcPr marL="35719" marR="35719" marT="35719" marB="35719"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rgbClr val="000000"/>
                      </a:solidFill>
                      <a:prstDash val="solid"/>
                      <a:round/>
                      <a:headEnd type="none" w="sm" len="sm"/>
                      <a:tailEnd type="none" w="sm" len="sm"/>
                    </a:lnB>
                    <a:solidFill>
                      <a:srgbClr val="6D9EEB"/>
                    </a:solidFill>
                  </a:tcPr>
                </a:tc>
                <a:tc>
                  <a:txBody>
                    <a:bodyPr/>
                    <a:lstStyle/>
                    <a:p>
                      <a:pPr marL="0" lvl="0" indent="0" algn="ctr" rtl="0">
                        <a:spcBef>
                          <a:spcPts val="0"/>
                        </a:spcBef>
                        <a:spcAft>
                          <a:spcPts val="0"/>
                        </a:spcAft>
                        <a:buClr>
                          <a:schemeClr val="dk1"/>
                        </a:buClr>
                        <a:buSzPts val="2200"/>
                        <a:buFont typeface="Helvetica Neue"/>
                        <a:buNone/>
                      </a:pPr>
                      <a:r>
                        <a:rPr lang="en-GB" sz="1700" u="none" strike="noStrike" cap="none" dirty="0" smtClean="0">
                          <a:solidFill>
                            <a:schemeClr val="tx1"/>
                          </a:solidFill>
                          <a:latin typeface="Arial Nova Cond" pitchFamily="34" charset="0"/>
                          <a:ea typeface="Avenir"/>
                          <a:cs typeface="Avenir"/>
                          <a:sym typeface="Avenir"/>
                        </a:rPr>
                        <a:t>ceased</a:t>
                      </a:r>
                      <a:endParaRPr sz="1700" u="none" strike="noStrike" cap="none" dirty="0">
                        <a:solidFill>
                          <a:schemeClr val="tx1"/>
                        </a:solidFill>
                        <a:latin typeface="Arial Nova Cond" pitchFamily="34" charset="0"/>
                        <a:ea typeface="Avenir"/>
                        <a:cs typeface="Avenir"/>
                        <a:sym typeface="Avenir"/>
                      </a:endParaRPr>
                    </a:p>
                  </a:txBody>
                  <a:tcPr marL="35719" marR="35719" marT="35719" marB="35719"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0000"/>
                    </a:solidFill>
                  </a:tcPr>
                </a:tc>
                <a:extLst>
                  <a:ext uri="{0D108BD9-81ED-4DB2-BD59-A6C34878D82A}">
                    <a16:rowId xmlns:a16="http://schemas.microsoft.com/office/drawing/2014/main" val="10000"/>
                  </a:ext>
                </a:extLst>
              </a:tr>
              <a:tr h="1269668">
                <a:tc>
                  <a:txBody>
                    <a:bodyPr/>
                    <a:lstStyle/>
                    <a:p>
                      <a:pPr marL="0" lvl="0" indent="0" algn="ctr" rtl="0">
                        <a:spcBef>
                          <a:spcPts val="0"/>
                        </a:spcBef>
                        <a:spcAft>
                          <a:spcPts val="0"/>
                        </a:spcAft>
                        <a:buClr>
                          <a:schemeClr val="dk1"/>
                        </a:buClr>
                        <a:buSzPts val="1600"/>
                        <a:buFont typeface="Helvetica Neue"/>
                        <a:buNone/>
                      </a:pPr>
                      <a:r>
                        <a:rPr lang="en-GB" sz="1700" u="none" strike="noStrike" cap="none" dirty="0" smtClean="0">
                          <a:solidFill>
                            <a:schemeClr val="tx1"/>
                          </a:solidFill>
                          <a:latin typeface="Arial Nova Cond" pitchFamily="34" charset="0"/>
                          <a:ea typeface="Avenir"/>
                          <a:cs typeface="Avenir"/>
                          <a:sym typeface="Avenir"/>
                        </a:rPr>
                        <a:t>edge </a:t>
                      </a:r>
                      <a:r>
                        <a:rPr lang="en-GB" sz="1700" u="none" strike="noStrike" cap="none" dirty="0" smtClean="0">
                          <a:solidFill>
                            <a:schemeClr val="tx1"/>
                          </a:solidFill>
                          <a:latin typeface="Arial Nova Cond" pitchFamily="34" charset="0"/>
                          <a:ea typeface="Avenir"/>
                          <a:cs typeface="Avenir"/>
                          <a:sym typeface="Avenir"/>
                        </a:rPr>
                        <a:t>(verb) </a:t>
                      </a:r>
                      <a:endParaRPr sz="1700" u="none" strike="noStrike" cap="none" dirty="0">
                        <a:solidFill>
                          <a:schemeClr val="tx1"/>
                        </a:solidFill>
                        <a:latin typeface="Arial Nova Cond" pitchFamily="34" charset="0"/>
                        <a:ea typeface="Avenir"/>
                        <a:cs typeface="Avenir"/>
                        <a:sym typeface="Avenir"/>
                      </a:endParaRPr>
                    </a:p>
                  </a:txBody>
                  <a:tcPr marL="35719" marR="35719" marT="35719" marB="35719" anchor="ctr">
                    <a:lnL w="12700" cap="flat" cmpd="sng">
                      <a:solidFill>
                        <a:schemeClr val="dk1"/>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0000"/>
                    </a:solidFill>
                  </a:tcPr>
                </a:tc>
                <a:tc>
                  <a:txBody>
                    <a:bodyPr/>
                    <a:lstStyle/>
                    <a:p>
                      <a:pPr marL="0" lvl="0" indent="0" algn="ctr" rtl="0">
                        <a:spcBef>
                          <a:spcPts val="0"/>
                        </a:spcBef>
                        <a:spcAft>
                          <a:spcPts val="0"/>
                        </a:spcAft>
                        <a:buClr>
                          <a:schemeClr val="dk1"/>
                        </a:buClr>
                        <a:buSzPts val="2200"/>
                        <a:buFont typeface="Helvetica Neue"/>
                        <a:buNone/>
                      </a:pPr>
                      <a:r>
                        <a:rPr lang="en-GB" sz="1700" u="none" strike="noStrike" cap="none" dirty="0" smtClean="0">
                          <a:solidFill>
                            <a:schemeClr val="tx1"/>
                          </a:solidFill>
                          <a:latin typeface="Arial Nova Cond" pitchFamily="34" charset="0"/>
                          <a:ea typeface="Avenir"/>
                          <a:cs typeface="Avenir"/>
                          <a:sym typeface="Avenir"/>
                        </a:rPr>
                        <a:t>vice</a:t>
                      </a:r>
                      <a:endParaRPr sz="1700" u="none" strike="noStrike" cap="none" dirty="0">
                        <a:solidFill>
                          <a:schemeClr val="tx1"/>
                        </a:solidFill>
                        <a:latin typeface="Arial Nova Cond" pitchFamily="34" charset="0"/>
                        <a:ea typeface="Avenir"/>
                        <a:cs typeface="Avenir"/>
                        <a:sym typeface="Avenir"/>
                      </a:endParaRPr>
                    </a:p>
                  </a:txBody>
                  <a:tcPr marL="35719" marR="35719" marT="35719" marB="35719"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00FF00"/>
                    </a:solidFill>
                  </a:tcPr>
                </a:tc>
                <a:tc>
                  <a:txBody>
                    <a:bodyPr/>
                    <a:lstStyle/>
                    <a:p>
                      <a:pPr marL="0" marR="0" lvl="0" indent="0" algn="ctr" rtl="0">
                        <a:lnSpc>
                          <a:spcPct val="100000"/>
                        </a:lnSpc>
                        <a:spcBef>
                          <a:spcPts val="0"/>
                        </a:spcBef>
                        <a:spcAft>
                          <a:spcPts val="0"/>
                        </a:spcAft>
                        <a:buClr>
                          <a:schemeClr val="dk1"/>
                        </a:buClr>
                        <a:buSzPts val="2200"/>
                        <a:buFont typeface="Helvetica Neue"/>
                        <a:buNone/>
                      </a:pPr>
                      <a:r>
                        <a:rPr lang="en-GB" sz="1700" u="none" strike="noStrike" cap="none" dirty="0" smtClean="0">
                          <a:solidFill>
                            <a:schemeClr val="tx1"/>
                          </a:solidFill>
                          <a:latin typeface="Arial Nova Cond" pitchFamily="34" charset="0"/>
                          <a:ea typeface="Avenir"/>
                          <a:cs typeface="Avenir"/>
                          <a:sym typeface="Avenir"/>
                        </a:rPr>
                        <a:t>toxic</a:t>
                      </a:r>
                      <a:endParaRPr sz="1700" u="none" strike="noStrike" cap="none" dirty="0">
                        <a:solidFill>
                          <a:schemeClr val="tx1"/>
                        </a:solidFill>
                        <a:latin typeface="Arial Nova Cond" pitchFamily="34" charset="0"/>
                        <a:ea typeface="Avenir"/>
                        <a:cs typeface="Avenir"/>
                        <a:sym typeface="Avenir"/>
                      </a:endParaRPr>
                    </a:p>
                  </a:txBody>
                  <a:tcPr marL="35719" marR="35719" marT="35719" marB="35719" anchor="ctr">
                    <a:lnL w="12700" cap="flat" cmpd="sng">
                      <a:solidFill>
                        <a:srgbClr val="000000"/>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6FA8DC"/>
                    </a:solidFill>
                  </a:tcPr>
                </a:tc>
                <a:extLst>
                  <a:ext uri="{0D108BD9-81ED-4DB2-BD59-A6C34878D82A}">
                    <a16:rowId xmlns:a16="http://schemas.microsoft.com/office/drawing/2014/main" val="10001"/>
                  </a:ext>
                </a:extLst>
              </a:tr>
              <a:tr h="1238818">
                <a:tc>
                  <a:txBody>
                    <a:bodyPr/>
                    <a:lstStyle/>
                    <a:p>
                      <a:pPr marL="0" lvl="0" indent="0" algn="ctr" rtl="0">
                        <a:spcBef>
                          <a:spcPts val="0"/>
                        </a:spcBef>
                        <a:spcAft>
                          <a:spcPts val="0"/>
                        </a:spcAft>
                        <a:buClr>
                          <a:schemeClr val="dk1"/>
                        </a:buClr>
                        <a:buSzPts val="2200"/>
                        <a:buFont typeface="Helvetica Neue"/>
                        <a:buNone/>
                      </a:pPr>
                      <a:r>
                        <a:rPr lang="en-GB" sz="1700" dirty="0" smtClean="0">
                          <a:solidFill>
                            <a:schemeClr val="tx1"/>
                          </a:solidFill>
                          <a:latin typeface="Arial Nova Cond" pitchFamily="34" charset="0"/>
                          <a:ea typeface="Avenir"/>
                          <a:cs typeface="Avenir"/>
                          <a:sym typeface="Avenir"/>
                        </a:rPr>
                        <a:t>dazed</a:t>
                      </a:r>
                      <a:endParaRPr sz="1700" dirty="0">
                        <a:solidFill>
                          <a:schemeClr val="tx1"/>
                        </a:solidFill>
                        <a:latin typeface="Arial Nova Cond" pitchFamily="34" charset="0"/>
                        <a:ea typeface="Avenir"/>
                        <a:cs typeface="Avenir"/>
                        <a:sym typeface="Avenir"/>
                      </a:endParaRPr>
                    </a:p>
                  </a:txBody>
                  <a:tcPr marL="35719" marR="35719" marT="35719" marB="35719"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FF00"/>
                    </a:solidFill>
                  </a:tcPr>
                </a:tc>
                <a:tc>
                  <a:txBody>
                    <a:bodyPr/>
                    <a:lstStyle/>
                    <a:p>
                      <a:pPr marL="0" lvl="0" indent="0" algn="ctr" rtl="0">
                        <a:spcBef>
                          <a:spcPts val="0"/>
                        </a:spcBef>
                        <a:spcAft>
                          <a:spcPts val="0"/>
                        </a:spcAft>
                        <a:buClr>
                          <a:schemeClr val="dk1"/>
                        </a:buClr>
                        <a:buSzPts val="2200"/>
                        <a:buFont typeface="Helvetica Neue"/>
                        <a:buNone/>
                      </a:pPr>
                      <a:r>
                        <a:rPr lang="en-GB" sz="1700" u="none" strike="noStrike" cap="none" dirty="0" smtClean="0">
                          <a:solidFill>
                            <a:schemeClr val="tx1"/>
                          </a:solidFill>
                          <a:latin typeface="Arial Nova Cond" pitchFamily="34" charset="0"/>
                          <a:ea typeface="Avenir"/>
                          <a:cs typeface="Avenir"/>
                          <a:sym typeface="Avenir"/>
                        </a:rPr>
                        <a:t>wilderness</a:t>
                      </a:r>
                      <a:endParaRPr sz="1700" u="none" strike="noStrike" cap="none" dirty="0">
                        <a:solidFill>
                          <a:schemeClr val="tx1"/>
                        </a:solidFill>
                        <a:latin typeface="Arial Nova Cond" pitchFamily="34" charset="0"/>
                        <a:ea typeface="Avenir"/>
                        <a:cs typeface="Avenir"/>
                        <a:sym typeface="Avenir"/>
                      </a:endParaRPr>
                    </a:p>
                  </a:txBody>
                  <a:tcPr marL="35719" marR="35719" marT="35719" marB="35719"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chemeClr val="dk1"/>
                      </a:solidFill>
                      <a:prstDash val="solid"/>
                      <a:round/>
                      <a:headEnd type="none" w="sm" len="sm"/>
                      <a:tailEnd type="none" w="sm" len="sm"/>
                    </a:lnB>
                    <a:solidFill>
                      <a:srgbClr val="FF0000"/>
                    </a:solidFill>
                  </a:tcPr>
                </a:tc>
                <a:tc>
                  <a:txBody>
                    <a:bodyPr/>
                    <a:lstStyle/>
                    <a:p>
                      <a:pPr marL="0" marR="0" lvl="0" indent="0" algn="ctr" rtl="0">
                        <a:lnSpc>
                          <a:spcPct val="100000"/>
                        </a:lnSpc>
                        <a:spcBef>
                          <a:spcPts val="0"/>
                        </a:spcBef>
                        <a:spcAft>
                          <a:spcPts val="0"/>
                        </a:spcAft>
                        <a:buClr>
                          <a:schemeClr val="dk1"/>
                        </a:buClr>
                        <a:buSzPts val="1600"/>
                        <a:buFont typeface="Helvetica Neue"/>
                        <a:buNone/>
                      </a:pPr>
                      <a:r>
                        <a:rPr lang="en-GB" sz="1700" u="none" strike="noStrike" cap="none" dirty="0" smtClean="0">
                          <a:solidFill>
                            <a:schemeClr val="tx1"/>
                          </a:solidFill>
                          <a:latin typeface="Arial Nova Cond" pitchFamily="34" charset="0"/>
                          <a:ea typeface="Avenir"/>
                          <a:cs typeface="Avenir"/>
                          <a:sym typeface="Avenir"/>
                        </a:rPr>
                        <a:t>void</a:t>
                      </a:r>
                      <a:endParaRPr sz="1700" u="none" strike="noStrike" cap="none" dirty="0">
                        <a:solidFill>
                          <a:schemeClr val="tx1"/>
                        </a:solidFill>
                        <a:latin typeface="Arial Nova Cond" pitchFamily="34" charset="0"/>
                        <a:ea typeface="Avenir"/>
                        <a:cs typeface="Avenir"/>
                        <a:sym typeface="Avenir"/>
                      </a:endParaRPr>
                    </a:p>
                  </a:txBody>
                  <a:tcPr marL="35719" marR="35719" marT="35719" marB="35719"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00FF00"/>
                    </a:solidFill>
                  </a:tcPr>
                </a:tc>
                <a:extLst>
                  <a:ext uri="{0D108BD9-81ED-4DB2-BD59-A6C34878D82A}">
                    <a16:rowId xmlns:a16="http://schemas.microsoft.com/office/drawing/2014/main" val="10002"/>
                  </a:ext>
                </a:extLst>
              </a:tr>
              <a:tr h="1238818">
                <a:tc>
                  <a:txBody>
                    <a:bodyPr/>
                    <a:lstStyle/>
                    <a:p>
                      <a:pPr marL="0" lvl="0" indent="0" algn="ctr" rtl="0">
                        <a:spcBef>
                          <a:spcPts val="0"/>
                        </a:spcBef>
                        <a:spcAft>
                          <a:spcPts val="0"/>
                        </a:spcAft>
                        <a:buClr>
                          <a:schemeClr val="dk1"/>
                        </a:buClr>
                        <a:buSzPts val="2200"/>
                        <a:buFont typeface="Helvetica Neue"/>
                        <a:buNone/>
                      </a:pPr>
                      <a:r>
                        <a:rPr lang="en-GB" sz="1700" u="none" strike="noStrike" cap="none" dirty="0" smtClean="0">
                          <a:solidFill>
                            <a:schemeClr val="tx1"/>
                          </a:solidFill>
                          <a:latin typeface="Arial Nova Cond" pitchFamily="34" charset="0"/>
                          <a:ea typeface="Avenir"/>
                          <a:cs typeface="Avenir"/>
                          <a:sym typeface="Avenir"/>
                        </a:rPr>
                        <a:t>coma</a:t>
                      </a:r>
                      <a:endParaRPr sz="1700" u="none" strike="noStrike" cap="none" dirty="0">
                        <a:solidFill>
                          <a:schemeClr val="tx1"/>
                        </a:solidFill>
                        <a:latin typeface="Arial Nova Cond" pitchFamily="34" charset="0"/>
                        <a:ea typeface="Avenir"/>
                        <a:cs typeface="Avenir"/>
                        <a:sym typeface="Avenir"/>
                      </a:endParaRPr>
                    </a:p>
                  </a:txBody>
                  <a:tcPr marL="35719" marR="35719" marT="35719" marB="35719"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00FF00"/>
                    </a:solidFill>
                  </a:tcPr>
                </a:tc>
                <a:tc>
                  <a:txBody>
                    <a:bodyPr/>
                    <a:lstStyle/>
                    <a:p>
                      <a:pPr marL="0" marR="0" lvl="0" indent="0" algn="ctr" rtl="0">
                        <a:lnSpc>
                          <a:spcPct val="100000"/>
                        </a:lnSpc>
                        <a:spcBef>
                          <a:spcPts val="0"/>
                        </a:spcBef>
                        <a:spcAft>
                          <a:spcPts val="0"/>
                        </a:spcAft>
                        <a:buClr>
                          <a:schemeClr val="dk1"/>
                        </a:buClr>
                        <a:buSzPts val="2200"/>
                        <a:buFont typeface="Helvetica Neue"/>
                        <a:buNone/>
                      </a:pPr>
                      <a:r>
                        <a:rPr lang="en-GB" sz="1700" u="none" strike="noStrike" cap="none" dirty="0" smtClean="0">
                          <a:solidFill>
                            <a:schemeClr val="tx1"/>
                          </a:solidFill>
                          <a:latin typeface="Arial Nova Cond" pitchFamily="34" charset="0"/>
                          <a:ea typeface="Avenir"/>
                          <a:cs typeface="Avenir"/>
                          <a:sym typeface="Avenir"/>
                        </a:rPr>
                        <a:t>tsunami</a:t>
                      </a:r>
                      <a:endParaRPr sz="1700" u="none" strike="noStrike" cap="none" dirty="0">
                        <a:solidFill>
                          <a:schemeClr val="tx1"/>
                        </a:solidFill>
                        <a:latin typeface="Arial Nova Cond" pitchFamily="34" charset="0"/>
                        <a:ea typeface="Avenir"/>
                        <a:cs typeface="Avenir"/>
                        <a:sym typeface="Avenir"/>
                      </a:endParaRPr>
                    </a:p>
                  </a:txBody>
                  <a:tcPr marL="35719" marR="35719" marT="35719" marB="35719"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6D9EEB"/>
                    </a:solidFill>
                  </a:tcPr>
                </a:tc>
                <a:tc>
                  <a:txBody>
                    <a:bodyPr/>
                    <a:lstStyle/>
                    <a:p>
                      <a:pPr marL="0" marR="0" lvl="0" indent="0" algn="ctr" rtl="0">
                        <a:lnSpc>
                          <a:spcPct val="100000"/>
                        </a:lnSpc>
                        <a:spcBef>
                          <a:spcPts val="0"/>
                        </a:spcBef>
                        <a:spcAft>
                          <a:spcPts val="0"/>
                        </a:spcAft>
                        <a:buClr>
                          <a:schemeClr val="dk1"/>
                        </a:buClr>
                        <a:buSzPts val="2200"/>
                        <a:buFont typeface="Helvetica Neue"/>
                        <a:buNone/>
                      </a:pPr>
                      <a:r>
                        <a:rPr lang="en-GB" sz="1700" u="none" strike="noStrike" cap="none" dirty="0" smtClean="0">
                          <a:solidFill>
                            <a:schemeClr val="tx1"/>
                          </a:solidFill>
                          <a:latin typeface="Arial Nova Cond" pitchFamily="34" charset="0"/>
                          <a:ea typeface="Avenir"/>
                          <a:cs typeface="Avenir"/>
                          <a:sym typeface="Avenir"/>
                        </a:rPr>
                        <a:t>instinct</a:t>
                      </a:r>
                      <a:endParaRPr sz="1700" u="none" strike="noStrike" cap="none" dirty="0">
                        <a:solidFill>
                          <a:schemeClr val="tx1"/>
                        </a:solidFill>
                        <a:latin typeface="Arial Nova Cond" pitchFamily="34" charset="0"/>
                        <a:ea typeface="Avenir"/>
                        <a:cs typeface="Avenir"/>
                        <a:sym typeface="Avenir"/>
                      </a:endParaRPr>
                    </a:p>
                  </a:txBody>
                  <a:tcPr marL="35719" marR="35719" marT="35719" marB="35719"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FF00"/>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6857245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Key themes – what event in the novel represent these key themes? </a:t>
            </a:r>
            <a:endParaRPr lang="en-GB" dirty="0"/>
          </a:p>
        </p:txBody>
      </p:sp>
      <p:sp>
        <p:nvSpPr>
          <p:cNvPr id="3" name="Content Placeholder 2"/>
          <p:cNvSpPr>
            <a:spLocks noGrp="1"/>
          </p:cNvSpPr>
          <p:nvPr>
            <p:ph idx="1"/>
          </p:nvPr>
        </p:nvSpPr>
        <p:spPr/>
        <p:txBody>
          <a:bodyPr/>
          <a:lstStyle/>
          <a:p>
            <a:pPr lvl="0"/>
            <a:r>
              <a:rPr lang="en-US" b="1" dirty="0"/>
              <a:t>Friendship</a:t>
            </a:r>
            <a:endParaRPr lang="en-GB" dirty="0"/>
          </a:p>
          <a:p>
            <a:pPr lvl="0"/>
            <a:r>
              <a:rPr lang="en-US" b="1" dirty="0"/>
              <a:t>Taking risks </a:t>
            </a:r>
            <a:endParaRPr lang="en-GB" dirty="0"/>
          </a:p>
          <a:p>
            <a:pPr lvl="0"/>
            <a:r>
              <a:rPr lang="en-US" b="1" dirty="0"/>
              <a:t>Fear/isolation </a:t>
            </a:r>
            <a:endParaRPr lang="en-GB" dirty="0"/>
          </a:p>
          <a:p>
            <a:pPr lvl="0"/>
            <a:r>
              <a:rPr lang="en-US" b="1" dirty="0"/>
              <a:t>Death</a:t>
            </a:r>
            <a:endParaRPr lang="en-GB" dirty="0"/>
          </a:p>
          <a:p>
            <a:pPr lvl="0"/>
            <a:r>
              <a:rPr lang="en-US" b="1" dirty="0"/>
              <a:t>Deception  </a:t>
            </a:r>
            <a:endParaRPr lang="en-GB" dirty="0"/>
          </a:p>
          <a:p>
            <a:pPr lvl="0"/>
            <a:r>
              <a:rPr lang="en-US" b="1" dirty="0"/>
              <a:t>Strength of mind  </a:t>
            </a:r>
            <a:endParaRPr lang="en-GB" dirty="0"/>
          </a:p>
          <a:p>
            <a:pPr marL="0" indent="0">
              <a:buNone/>
            </a:pPr>
            <a:endParaRPr lang="en-GB" dirty="0"/>
          </a:p>
        </p:txBody>
      </p:sp>
    </p:spTree>
    <p:extLst>
      <p:ext uri="{BB962C8B-B14F-4D97-AF65-F5344CB8AC3E}">
        <p14:creationId xmlns:p14="http://schemas.microsoft.com/office/powerpoint/2010/main" val="24400359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Step 2 - Option writing task</a:t>
            </a:r>
            <a:endParaRPr lang="en-GB" dirty="0"/>
          </a:p>
        </p:txBody>
      </p:sp>
      <p:sp>
        <p:nvSpPr>
          <p:cNvPr id="3" name="Content Placeholder 2"/>
          <p:cNvSpPr>
            <a:spLocks noGrp="1"/>
          </p:cNvSpPr>
          <p:nvPr>
            <p:ph idx="1"/>
          </p:nvPr>
        </p:nvSpPr>
        <p:spPr/>
        <p:txBody>
          <a:bodyPr/>
          <a:lstStyle/>
          <a:p>
            <a:pPr lvl="0"/>
            <a:r>
              <a:rPr lang="en-US" dirty="0"/>
              <a:t>Write an example of the following: </a:t>
            </a:r>
            <a:endParaRPr lang="en-GB" dirty="0"/>
          </a:p>
          <a:p>
            <a:pPr lvl="0"/>
            <a:r>
              <a:rPr lang="en-US" dirty="0"/>
              <a:t>An adjective to describe being afraid – </a:t>
            </a:r>
            <a:endParaRPr lang="en-GB" dirty="0"/>
          </a:p>
          <a:p>
            <a:pPr lvl="0"/>
            <a:r>
              <a:rPr lang="en-US" dirty="0"/>
              <a:t>A verb to show fear – </a:t>
            </a:r>
            <a:endParaRPr lang="en-GB" dirty="0"/>
          </a:p>
          <a:p>
            <a:pPr lvl="0"/>
            <a:r>
              <a:rPr lang="en-US" dirty="0"/>
              <a:t>An adverb to describe the verb you have chosen – </a:t>
            </a:r>
            <a:endParaRPr lang="en-GB" dirty="0"/>
          </a:p>
          <a:p>
            <a:pPr lvl="0"/>
            <a:r>
              <a:rPr lang="en-US" dirty="0"/>
              <a:t>A simile that shows fear – </a:t>
            </a:r>
            <a:endParaRPr lang="en-GB" dirty="0"/>
          </a:p>
          <a:p>
            <a:pPr lvl="0"/>
            <a:r>
              <a:rPr lang="en-US" dirty="0"/>
              <a:t>A setting that appears ‘normal’ but could be scary in a different context (e.g. the football stadium is normal, but abounded at nighttime is scary) </a:t>
            </a:r>
            <a:endParaRPr lang="en-GB" dirty="0"/>
          </a:p>
          <a:p>
            <a:endParaRPr lang="en-GB" dirty="0"/>
          </a:p>
        </p:txBody>
      </p:sp>
    </p:spTree>
    <p:extLst>
      <p:ext uri="{BB962C8B-B14F-4D97-AF65-F5344CB8AC3E}">
        <p14:creationId xmlns:p14="http://schemas.microsoft.com/office/powerpoint/2010/main" val="16139352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Synopsis </a:t>
            </a:r>
            <a:endParaRPr lang="en-GB" dirty="0"/>
          </a:p>
        </p:txBody>
      </p:sp>
      <p:sp>
        <p:nvSpPr>
          <p:cNvPr id="3" name="Content Placeholder 2"/>
          <p:cNvSpPr>
            <a:spLocks noGrp="1"/>
          </p:cNvSpPr>
          <p:nvPr>
            <p:ph sz="quarter" idx="13"/>
          </p:nvPr>
        </p:nvSpPr>
        <p:spPr>
          <a:xfrm>
            <a:off x="685801" y="2063396"/>
            <a:ext cx="6337726" cy="3311189"/>
          </a:xfrm>
        </p:spPr>
        <p:txBody>
          <a:bodyPr/>
          <a:lstStyle/>
          <a:p>
            <a:r>
              <a:rPr lang="en-GB" dirty="0">
                <a:latin typeface="Segoe Print" panose="02000600000000000000" pitchFamily="2" charset="0"/>
              </a:rPr>
              <a:t>Lucas, Irfan, and Jack want to mark the beginning of their summer holidays in style! With a camping cover story, the boys sneak into the old abandoned football stadium to spend the night. Are the rumours about it being haunted true? They’re about to find out.</a:t>
            </a:r>
          </a:p>
          <a:p>
            <a:endParaRPr lang="en-GB" dirty="0"/>
          </a:p>
        </p:txBody>
      </p:sp>
      <p:pic>
        <p:nvPicPr>
          <p:cNvPr id="4" name="Picture 3" descr="C:\Users\836643\AppData\Local\Microsoft\Windows\INetCache\Content.MSO\B5AA270D.tmp"/>
          <p:cNvPicPr/>
          <p:nvPr/>
        </p:nvPicPr>
        <p:blipFill>
          <a:blip r:embed="rId2">
            <a:extLst>
              <a:ext uri="{28A0092B-C50C-407E-A947-70E740481C1C}">
                <a14:useLocalDpi xmlns:a14="http://schemas.microsoft.com/office/drawing/2010/main" val="0"/>
              </a:ext>
            </a:extLst>
          </a:blip>
          <a:srcRect/>
          <a:stretch>
            <a:fillRect/>
          </a:stretch>
        </p:blipFill>
        <p:spPr bwMode="auto">
          <a:xfrm>
            <a:off x="7746191" y="1249937"/>
            <a:ext cx="3409489" cy="3962144"/>
          </a:xfrm>
          <a:prstGeom prst="rect">
            <a:avLst/>
          </a:prstGeom>
          <a:noFill/>
          <a:ln>
            <a:noFill/>
          </a:ln>
        </p:spPr>
      </p:pic>
    </p:spTree>
    <p:extLst>
      <p:ext uri="{BB962C8B-B14F-4D97-AF65-F5344CB8AC3E}">
        <p14:creationId xmlns:p14="http://schemas.microsoft.com/office/powerpoint/2010/main" val="17418154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1" y="450861"/>
            <a:ext cx="8673736" cy="1338750"/>
          </a:xfrm>
        </p:spPr>
        <p:txBody>
          <a:bodyPr>
            <a:normAutofit fontScale="90000"/>
          </a:bodyPr>
          <a:lstStyle/>
          <a:p>
            <a:r>
              <a:rPr lang="en-GB" dirty="0" smtClean="0"/>
              <a:t>How could you describe these common places to show that they are ‘forgotten’ or deserted? </a:t>
            </a:r>
            <a:endParaRPr lang="en-GB" dirty="0"/>
          </a:p>
        </p:txBody>
      </p:sp>
      <p:pic>
        <p:nvPicPr>
          <p:cNvPr id="1026" name="Picture 2" descr="March is biggest-ever month for UK supermarket sal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5394" y="1789610"/>
            <a:ext cx="3581703" cy="2390503"/>
          </a:xfrm>
          <a:prstGeom prst="rect">
            <a:avLst/>
          </a:prstGeom>
          <a:noFill/>
          <a:extLst>
            <a:ext uri="{909E8E84-426E-40DD-AFC4-6F175D3DCCD1}">
              <a14:hiddenFill xmlns:a14="http://schemas.microsoft.com/office/drawing/2010/main">
                <a:solidFill>
                  <a:srgbClr val="FFFFFF"/>
                </a:solidFill>
              </a14:hiddenFill>
            </a:ext>
          </a:extLst>
        </p:spPr>
      </p:pic>
      <p:sp>
        <p:nvSpPr>
          <p:cNvPr id="5" name="AutoShape 6" descr="Fairground Images, Stock Photos &amp; Vectors | Shutterstoc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32" name="Picture 8" descr="Fairground Images, Stock Photos &amp; Vectors | Shutterstoc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67210" y="1789610"/>
            <a:ext cx="3541213" cy="2448246"/>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Facilities - Byw'n Iach Arfon, Caernarf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94366" y="4348890"/>
            <a:ext cx="3330926" cy="22217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80977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Page 14 - </a:t>
            </a:r>
            <a:r>
              <a:rPr lang="en-GB" i="1" dirty="0"/>
              <a:t>How is tension/ intrigue created</a:t>
            </a:r>
            <a:endParaRPr lang="en-GB" dirty="0"/>
          </a:p>
        </p:txBody>
      </p:sp>
      <p:sp>
        <p:nvSpPr>
          <p:cNvPr id="3" name="Content Placeholder 2"/>
          <p:cNvSpPr>
            <a:spLocks noGrp="1"/>
          </p:cNvSpPr>
          <p:nvPr>
            <p:ph idx="1"/>
          </p:nvPr>
        </p:nvSpPr>
        <p:spPr/>
        <p:txBody>
          <a:bodyPr/>
          <a:lstStyle/>
          <a:p>
            <a:pPr marL="0" indent="0">
              <a:buNone/>
            </a:pPr>
            <a:r>
              <a:rPr lang="en-GB" dirty="0" smtClean="0"/>
              <a:t>“No!” Lucas said to himself. “This can’t happen.” </a:t>
            </a:r>
          </a:p>
          <a:p>
            <a:pPr marL="0" indent="0">
              <a:buNone/>
            </a:pPr>
            <a:r>
              <a:rPr lang="en-GB" dirty="0" smtClean="0"/>
              <a:t>He had to take control.</a:t>
            </a:r>
          </a:p>
          <a:p>
            <a:pPr marL="0" indent="0">
              <a:buNone/>
            </a:pPr>
            <a:r>
              <a:rPr lang="en-GB" dirty="0" smtClean="0"/>
              <a:t>But as he opened his mouth to shout to Jack, he saw something else. </a:t>
            </a:r>
          </a:p>
          <a:p>
            <a:pPr marL="0" indent="0">
              <a:buNone/>
            </a:pPr>
            <a:r>
              <a:rPr lang="en-GB" dirty="0" smtClean="0"/>
              <a:t>A flicker in the corner of his eye. </a:t>
            </a:r>
          </a:p>
          <a:p>
            <a:pPr marL="0" indent="0">
              <a:buNone/>
            </a:pPr>
            <a:r>
              <a:rPr lang="en-GB" dirty="0" smtClean="0"/>
              <a:t>A dark shape. </a:t>
            </a:r>
          </a:p>
          <a:p>
            <a:pPr marL="0" indent="0">
              <a:buNone/>
            </a:pPr>
            <a:r>
              <a:rPr lang="en-GB" dirty="0" smtClean="0"/>
              <a:t>A shape that looked like a man falling. </a:t>
            </a:r>
            <a:endParaRPr lang="en-GB" dirty="0"/>
          </a:p>
        </p:txBody>
      </p:sp>
    </p:spTree>
    <p:extLst>
      <p:ext uri="{BB962C8B-B14F-4D97-AF65-F5344CB8AC3E}">
        <p14:creationId xmlns:p14="http://schemas.microsoft.com/office/powerpoint/2010/main" val="10510412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1970" y="444398"/>
            <a:ext cx="3057071" cy="68682"/>
          </a:xfrm>
        </p:spPr>
        <p:txBody>
          <a:bodyPr>
            <a:normAutofit fontScale="90000"/>
          </a:bodyPr>
          <a:lstStyle/>
          <a:p>
            <a:r>
              <a:rPr lang="en-GB" dirty="0" smtClean="0"/>
              <a:t>Stimulus material </a:t>
            </a:r>
            <a:endParaRPr lang="en-GB" dirty="0"/>
          </a:p>
        </p:txBody>
      </p:sp>
      <p:pic>
        <p:nvPicPr>
          <p:cNvPr id="2050" name="Picture 2" descr="Modern home with large window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1970" y="1892723"/>
            <a:ext cx="3161667" cy="210777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The World's 7 Most Amazing Forests | Wanderlus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34840" y="1892723"/>
            <a:ext cx="3150234" cy="2100156"/>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6" descr="How to Plan a Vietnam Cave Tou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2056" name="Picture 8" descr="How to Plan a Vietnam Cave Tou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36277" y="1892724"/>
            <a:ext cx="3733610" cy="21001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05871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 name="Rounded Rectangle"/>
          <p:cNvSpPr/>
          <p:nvPr/>
        </p:nvSpPr>
        <p:spPr>
          <a:xfrm>
            <a:off x="1841938" y="5414218"/>
            <a:ext cx="2109143" cy="1059295"/>
          </a:xfrm>
          <a:prstGeom prst="roundRect">
            <a:avLst>
              <a:gd name="adj" fmla="val 11991"/>
            </a:avLst>
          </a:prstGeom>
          <a:ln w="63500">
            <a:solidFill>
              <a:srgbClr val="000000"/>
            </a:solidFill>
            <a:miter lim="400000"/>
          </a:ln>
        </p:spPr>
        <p:txBody>
          <a:bodyPr lIns="25400" tIns="25400" rIns="25400" bIns="25400" anchor="ctr"/>
          <a:lstStyle/>
          <a:p>
            <a:pPr defTabSz="412750">
              <a:defRPr sz="3200">
                <a:solidFill>
                  <a:srgbClr val="FFFFFF"/>
                </a:solidFill>
                <a:latin typeface="Helvetica Neue Medium"/>
                <a:ea typeface="Helvetica Neue Medium"/>
                <a:cs typeface="Helvetica Neue Medium"/>
                <a:sym typeface="Helvetica Neue Medium"/>
              </a:defRPr>
            </a:pPr>
            <a:endParaRPr sz="1600"/>
          </a:p>
        </p:txBody>
      </p:sp>
      <p:sp>
        <p:nvSpPr>
          <p:cNvPr id="152" name="Rounded Rectangle"/>
          <p:cNvSpPr/>
          <p:nvPr/>
        </p:nvSpPr>
        <p:spPr>
          <a:xfrm>
            <a:off x="3986209" y="5414218"/>
            <a:ext cx="2109143" cy="1059295"/>
          </a:xfrm>
          <a:prstGeom prst="roundRect">
            <a:avLst>
              <a:gd name="adj" fmla="val 11991"/>
            </a:avLst>
          </a:prstGeom>
          <a:ln w="63500">
            <a:solidFill>
              <a:srgbClr val="000000"/>
            </a:solidFill>
            <a:miter lim="400000"/>
          </a:ln>
        </p:spPr>
        <p:txBody>
          <a:bodyPr lIns="25400" tIns="25400" rIns="25400" bIns="25400" anchor="ctr"/>
          <a:lstStyle/>
          <a:p>
            <a:pPr defTabSz="412750">
              <a:defRPr sz="3200">
                <a:solidFill>
                  <a:srgbClr val="FFFFFF"/>
                </a:solidFill>
                <a:latin typeface="Helvetica Neue Medium"/>
                <a:ea typeface="Helvetica Neue Medium"/>
                <a:cs typeface="Helvetica Neue Medium"/>
                <a:sym typeface="Helvetica Neue Medium"/>
              </a:defRPr>
            </a:pPr>
            <a:endParaRPr sz="1600"/>
          </a:p>
        </p:txBody>
      </p:sp>
      <p:sp>
        <p:nvSpPr>
          <p:cNvPr id="153" name="Rounded Rectangle"/>
          <p:cNvSpPr/>
          <p:nvPr/>
        </p:nvSpPr>
        <p:spPr>
          <a:xfrm>
            <a:off x="8298737" y="5354538"/>
            <a:ext cx="2109143" cy="1059295"/>
          </a:xfrm>
          <a:prstGeom prst="roundRect">
            <a:avLst>
              <a:gd name="adj" fmla="val 11991"/>
            </a:avLst>
          </a:prstGeom>
          <a:ln w="63500">
            <a:solidFill>
              <a:srgbClr val="000000"/>
            </a:solidFill>
            <a:miter lim="400000"/>
          </a:ln>
        </p:spPr>
        <p:txBody>
          <a:bodyPr lIns="25400" tIns="25400" rIns="25400" bIns="25400" anchor="ctr"/>
          <a:lstStyle/>
          <a:p>
            <a:pPr defTabSz="412750">
              <a:defRPr sz="3200">
                <a:solidFill>
                  <a:srgbClr val="FFFFFF"/>
                </a:solidFill>
                <a:latin typeface="Helvetica Neue Medium"/>
                <a:ea typeface="Helvetica Neue Medium"/>
                <a:cs typeface="Helvetica Neue Medium"/>
                <a:sym typeface="Helvetica Neue Medium"/>
              </a:defRPr>
            </a:pPr>
            <a:endParaRPr sz="1600"/>
          </a:p>
        </p:txBody>
      </p:sp>
      <p:sp>
        <p:nvSpPr>
          <p:cNvPr id="154" name="Rounded Rectangle"/>
          <p:cNvSpPr/>
          <p:nvPr/>
        </p:nvSpPr>
        <p:spPr>
          <a:xfrm>
            <a:off x="6096649" y="5414218"/>
            <a:ext cx="2109143" cy="1059295"/>
          </a:xfrm>
          <a:prstGeom prst="roundRect">
            <a:avLst>
              <a:gd name="adj" fmla="val 11991"/>
            </a:avLst>
          </a:prstGeom>
          <a:ln w="63500">
            <a:solidFill>
              <a:srgbClr val="000000"/>
            </a:solidFill>
            <a:miter lim="400000"/>
          </a:ln>
        </p:spPr>
        <p:txBody>
          <a:bodyPr lIns="25400" tIns="25400" rIns="25400" bIns="25400" anchor="ctr"/>
          <a:lstStyle/>
          <a:p>
            <a:pPr defTabSz="412750">
              <a:defRPr sz="3200">
                <a:solidFill>
                  <a:srgbClr val="FFFFFF"/>
                </a:solidFill>
                <a:latin typeface="Helvetica Neue Medium"/>
                <a:ea typeface="Helvetica Neue Medium"/>
                <a:cs typeface="Helvetica Neue Medium"/>
                <a:sym typeface="Helvetica Neue Medium"/>
              </a:defRPr>
            </a:pPr>
            <a:endParaRPr sz="1600"/>
          </a:p>
        </p:txBody>
      </p:sp>
      <p:sp>
        <p:nvSpPr>
          <p:cNvPr id="155" name="Rounded Rectangle"/>
          <p:cNvSpPr/>
          <p:nvPr/>
        </p:nvSpPr>
        <p:spPr>
          <a:xfrm>
            <a:off x="2944046" y="4293731"/>
            <a:ext cx="2109143" cy="1059295"/>
          </a:xfrm>
          <a:prstGeom prst="roundRect">
            <a:avLst>
              <a:gd name="adj" fmla="val 11991"/>
            </a:avLst>
          </a:prstGeom>
          <a:ln w="63500">
            <a:solidFill>
              <a:srgbClr val="000000"/>
            </a:solidFill>
            <a:miter lim="400000"/>
          </a:ln>
        </p:spPr>
        <p:txBody>
          <a:bodyPr lIns="25400" tIns="25400" rIns="25400" bIns="25400" anchor="ctr"/>
          <a:lstStyle/>
          <a:p>
            <a:pPr defTabSz="412750">
              <a:defRPr sz="3200">
                <a:solidFill>
                  <a:srgbClr val="FFFFFF"/>
                </a:solidFill>
                <a:latin typeface="Helvetica Neue Medium"/>
                <a:ea typeface="Helvetica Neue Medium"/>
                <a:cs typeface="Helvetica Neue Medium"/>
                <a:sym typeface="Helvetica Neue Medium"/>
              </a:defRPr>
            </a:pPr>
            <a:endParaRPr sz="1600"/>
          </a:p>
        </p:txBody>
      </p:sp>
      <p:sp>
        <p:nvSpPr>
          <p:cNvPr id="156" name="Rounded Rectangle"/>
          <p:cNvSpPr/>
          <p:nvPr/>
        </p:nvSpPr>
        <p:spPr>
          <a:xfrm>
            <a:off x="7248506" y="4344164"/>
            <a:ext cx="2109143" cy="1059295"/>
          </a:xfrm>
          <a:prstGeom prst="roundRect">
            <a:avLst>
              <a:gd name="adj" fmla="val 11991"/>
            </a:avLst>
          </a:prstGeom>
          <a:ln w="63500">
            <a:solidFill>
              <a:srgbClr val="000000"/>
            </a:solidFill>
            <a:miter lim="400000"/>
          </a:ln>
        </p:spPr>
        <p:txBody>
          <a:bodyPr lIns="25400" tIns="25400" rIns="25400" bIns="25400" anchor="ctr"/>
          <a:lstStyle/>
          <a:p>
            <a:pPr defTabSz="412750">
              <a:defRPr sz="3200">
                <a:solidFill>
                  <a:srgbClr val="FFFFFF"/>
                </a:solidFill>
                <a:latin typeface="Helvetica Neue Medium"/>
                <a:ea typeface="Helvetica Neue Medium"/>
                <a:cs typeface="Helvetica Neue Medium"/>
                <a:sym typeface="Helvetica Neue Medium"/>
              </a:defRPr>
            </a:pPr>
            <a:endParaRPr sz="1600"/>
          </a:p>
        </p:txBody>
      </p:sp>
      <p:sp>
        <p:nvSpPr>
          <p:cNvPr id="157" name="Rounded Rectangle"/>
          <p:cNvSpPr/>
          <p:nvPr/>
        </p:nvSpPr>
        <p:spPr>
          <a:xfrm>
            <a:off x="5104235" y="4344164"/>
            <a:ext cx="2109143" cy="1059295"/>
          </a:xfrm>
          <a:prstGeom prst="roundRect">
            <a:avLst>
              <a:gd name="adj" fmla="val 11991"/>
            </a:avLst>
          </a:prstGeom>
          <a:ln w="63500">
            <a:solidFill>
              <a:srgbClr val="000000"/>
            </a:solidFill>
            <a:miter lim="400000"/>
          </a:ln>
        </p:spPr>
        <p:txBody>
          <a:bodyPr lIns="25400" tIns="25400" rIns="25400" bIns="25400" anchor="ctr"/>
          <a:lstStyle/>
          <a:p>
            <a:pPr defTabSz="412750">
              <a:defRPr sz="3200">
                <a:solidFill>
                  <a:srgbClr val="FFFFFF"/>
                </a:solidFill>
                <a:latin typeface="Helvetica Neue Medium"/>
                <a:ea typeface="Helvetica Neue Medium"/>
                <a:cs typeface="Helvetica Neue Medium"/>
                <a:sym typeface="Helvetica Neue Medium"/>
              </a:defRPr>
            </a:pPr>
            <a:endParaRPr sz="1600"/>
          </a:p>
        </p:txBody>
      </p:sp>
      <p:sp>
        <p:nvSpPr>
          <p:cNvPr id="158" name="Rounded Rectangle"/>
          <p:cNvSpPr/>
          <p:nvPr/>
        </p:nvSpPr>
        <p:spPr>
          <a:xfrm>
            <a:off x="5291960" y="2154696"/>
            <a:ext cx="2251383" cy="1059295"/>
          </a:xfrm>
          <a:prstGeom prst="roundRect">
            <a:avLst>
              <a:gd name="adj" fmla="val 11991"/>
            </a:avLst>
          </a:prstGeom>
          <a:ln w="63500">
            <a:solidFill>
              <a:srgbClr val="000000"/>
            </a:solidFill>
            <a:miter lim="400000"/>
          </a:ln>
        </p:spPr>
        <p:txBody>
          <a:bodyPr lIns="25400" tIns="25400" rIns="25400" bIns="25400" anchor="ctr"/>
          <a:lstStyle/>
          <a:p>
            <a:pPr defTabSz="412750">
              <a:defRPr sz="3200">
                <a:solidFill>
                  <a:srgbClr val="FFFFFF"/>
                </a:solidFill>
                <a:latin typeface="Helvetica Neue Medium"/>
                <a:ea typeface="Helvetica Neue Medium"/>
                <a:cs typeface="Helvetica Neue Medium"/>
                <a:sym typeface="Helvetica Neue Medium"/>
              </a:defRPr>
            </a:pPr>
            <a:endParaRPr sz="1600"/>
          </a:p>
        </p:txBody>
      </p:sp>
      <p:sp>
        <p:nvSpPr>
          <p:cNvPr id="159" name="Rounded Rectangle"/>
          <p:cNvSpPr/>
          <p:nvPr/>
        </p:nvSpPr>
        <p:spPr>
          <a:xfrm>
            <a:off x="4125962" y="3257194"/>
            <a:ext cx="2109143" cy="1059295"/>
          </a:xfrm>
          <a:prstGeom prst="roundRect">
            <a:avLst>
              <a:gd name="adj" fmla="val 11991"/>
            </a:avLst>
          </a:prstGeom>
          <a:ln w="63500">
            <a:solidFill>
              <a:srgbClr val="000000"/>
            </a:solidFill>
            <a:miter lim="400000"/>
          </a:ln>
        </p:spPr>
        <p:txBody>
          <a:bodyPr lIns="25400" tIns="25400" rIns="25400" bIns="25400" anchor="ctr"/>
          <a:lstStyle/>
          <a:p>
            <a:pPr defTabSz="412750">
              <a:defRPr sz="3200">
                <a:solidFill>
                  <a:srgbClr val="FFFFFF"/>
                </a:solidFill>
                <a:latin typeface="Helvetica Neue Medium"/>
                <a:ea typeface="Helvetica Neue Medium"/>
                <a:cs typeface="Helvetica Neue Medium"/>
                <a:sym typeface="Helvetica Neue Medium"/>
              </a:defRPr>
            </a:pPr>
            <a:endParaRPr sz="1600"/>
          </a:p>
        </p:txBody>
      </p:sp>
      <p:sp>
        <p:nvSpPr>
          <p:cNvPr id="160" name="Rounded Rectangle"/>
          <p:cNvSpPr/>
          <p:nvPr/>
        </p:nvSpPr>
        <p:spPr>
          <a:xfrm>
            <a:off x="6271620" y="3249430"/>
            <a:ext cx="2109143" cy="1059295"/>
          </a:xfrm>
          <a:prstGeom prst="roundRect">
            <a:avLst>
              <a:gd name="adj" fmla="val 11991"/>
            </a:avLst>
          </a:prstGeom>
          <a:ln w="63500">
            <a:solidFill>
              <a:srgbClr val="000000"/>
            </a:solidFill>
            <a:miter lim="400000"/>
          </a:ln>
        </p:spPr>
        <p:txBody>
          <a:bodyPr lIns="25400" tIns="25400" rIns="25400" bIns="25400" anchor="ctr"/>
          <a:lstStyle/>
          <a:p>
            <a:pPr defTabSz="412750">
              <a:defRPr sz="3200">
                <a:solidFill>
                  <a:srgbClr val="FFFFFF"/>
                </a:solidFill>
                <a:latin typeface="Helvetica Neue Medium"/>
                <a:ea typeface="Helvetica Neue Medium"/>
                <a:cs typeface="Helvetica Neue Medium"/>
                <a:sym typeface="Helvetica Neue Medium"/>
              </a:defRPr>
            </a:pPr>
            <a:endParaRPr sz="1600"/>
          </a:p>
        </p:txBody>
      </p:sp>
      <p:sp>
        <p:nvSpPr>
          <p:cNvPr id="161" name="Rectangle"/>
          <p:cNvSpPr/>
          <p:nvPr/>
        </p:nvSpPr>
        <p:spPr>
          <a:xfrm>
            <a:off x="368321" y="5587211"/>
            <a:ext cx="1002884" cy="713309"/>
          </a:xfrm>
          <a:prstGeom prst="rect">
            <a:avLst/>
          </a:prstGeom>
          <a:solidFill>
            <a:srgbClr val="60D937"/>
          </a:solidFill>
          <a:ln w="25400">
            <a:solidFill>
              <a:srgbClr val="000000"/>
            </a:solidFill>
            <a:miter lim="400000"/>
          </a:ln>
        </p:spPr>
        <p:txBody>
          <a:bodyPr lIns="25400" tIns="25400" rIns="25400" bIns="25400" anchor="ctr"/>
          <a:lstStyle/>
          <a:p>
            <a:pPr defTabSz="412750">
              <a:defRPr sz="3200">
                <a:solidFill>
                  <a:srgbClr val="000000"/>
                </a:solidFill>
                <a:latin typeface="Helvetica Neue Medium"/>
                <a:ea typeface="Helvetica Neue Medium"/>
                <a:cs typeface="Helvetica Neue Medium"/>
                <a:sym typeface="Helvetica Neue Medium"/>
              </a:defRPr>
            </a:pPr>
            <a:endParaRPr sz="1600"/>
          </a:p>
        </p:txBody>
      </p:sp>
      <p:sp>
        <p:nvSpPr>
          <p:cNvPr id="162" name="Rectangle"/>
          <p:cNvSpPr/>
          <p:nvPr/>
        </p:nvSpPr>
        <p:spPr>
          <a:xfrm>
            <a:off x="346492" y="4508699"/>
            <a:ext cx="1002884" cy="713309"/>
          </a:xfrm>
          <a:prstGeom prst="rect">
            <a:avLst/>
          </a:prstGeom>
          <a:solidFill>
            <a:schemeClr val="accent4">
              <a:hueOff val="-476017"/>
              <a:lumOff val="-10042"/>
            </a:schemeClr>
          </a:solidFill>
          <a:ln w="25400">
            <a:solidFill>
              <a:srgbClr val="000000"/>
            </a:solidFill>
            <a:miter lim="400000"/>
          </a:ln>
        </p:spPr>
        <p:txBody>
          <a:bodyPr lIns="25400" tIns="25400" rIns="25400" bIns="25400" anchor="ctr"/>
          <a:lstStyle/>
          <a:p>
            <a:pPr defTabSz="412750">
              <a:defRPr sz="3200">
                <a:solidFill>
                  <a:srgbClr val="000000"/>
                </a:solidFill>
                <a:latin typeface="Helvetica Neue Medium"/>
                <a:ea typeface="Helvetica Neue Medium"/>
                <a:cs typeface="Helvetica Neue Medium"/>
                <a:sym typeface="Helvetica Neue Medium"/>
              </a:defRPr>
            </a:pPr>
            <a:endParaRPr sz="1600"/>
          </a:p>
        </p:txBody>
      </p:sp>
      <p:sp>
        <p:nvSpPr>
          <p:cNvPr id="163" name="Rectangle"/>
          <p:cNvSpPr/>
          <p:nvPr/>
        </p:nvSpPr>
        <p:spPr>
          <a:xfrm>
            <a:off x="331939" y="3229907"/>
            <a:ext cx="1002884" cy="713309"/>
          </a:xfrm>
          <a:prstGeom prst="rect">
            <a:avLst/>
          </a:prstGeom>
          <a:solidFill>
            <a:schemeClr val="accent6"/>
          </a:solidFill>
          <a:ln w="25400">
            <a:solidFill>
              <a:srgbClr val="000000"/>
            </a:solidFill>
            <a:miter lim="400000"/>
          </a:ln>
        </p:spPr>
        <p:txBody>
          <a:bodyPr lIns="25400" tIns="25400" rIns="25400" bIns="25400" anchor="ctr"/>
          <a:lstStyle/>
          <a:p>
            <a:pPr defTabSz="412750">
              <a:defRPr sz="3200">
                <a:solidFill>
                  <a:srgbClr val="FFFFFF"/>
                </a:solidFill>
                <a:latin typeface="Helvetica Neue Medium"/>
                <a:ea typeface="Helvetica Neue Medium"/>
                <a:cs typeface="Helvetica Neue Medium"/>
                <a:sym typeface="Helvetica Neue Medium"/>
              </a:defRPr>
            </a:pPr>
            <a:endParaRPr sz="1600"/>
          </a:p>
        </p:txBody>
      </p:sp>
      <p:sp>
        <p:nvSpPr>
          <p:cNvPr id="164" name="Rectangle"/>
          <p:cNvSpPr/>
          <p:nvPr/>
        </p:nvSpPr>
        <p:spPr>
          <a:xfrm>
            <a:off x="339215" y="2051255"/>
            <a:ext cx="1002884" cy="713309"/>
          </a:xfrm>
          <a:prstGeom prst="rect">
            <a:avLst/>
          </a:prstGeom>
          <a:solidFill>
            <a:srgbClr val="00A1FF"/>
          </a:solidFill>
          <a:ln w="25400">
            <a:solidFill>
              <a:srgbClr val="000000"/>
            </a:solidFill>
            <a:miter lim="400000"/>
          </a:ln>
        </p:spPr>
        <p:txBody>
          <a:bodyPr lIns="25400" tIns="25400" rIns="25400" bIns="25400" anchor="ctr"/>
          <a:lstStyle/>
          <a:p>
            <a:pPr defTabSz="412750">
              <a:defRPr sz="3200">
                <a:solidFill>
                  <a:srgbClr val="000000"/>
                </a:solidFill>
                <a:latin typeface="Helvetica Neue Medium"/>
                <a:ea typeface="Helvetica Neue Medium"/>
                <a:cs typeface="Helvetica Neue Medium"/>
                <a:sym typeface="Helvetica Neue Medium"/>
              </a:defRPr>
            </a:pPr>
            <a:endParaRPr sz="1600"/>
          </a:p>
        </p:txBody>
      </p:sp>
      <p:sp>
        <p:nvSpPr>
          <p:cNvPr id="165" name="1…"/>
          <p:cNvSpPr txBox="1"/>
          <p:nvPr/>
        </p:nvSpPr>
        <p:spPr>
          <a:xfrm>
            <a:off x="564925" y="5610441"/>
            <a:ext cx="692497" cy="66684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25400" tIns="25400" rIns="25400" bIns="25400" anchor="ctr">
            <a:spAutoFit/>
          </a:bodyPr>
          <a:lstStyle/>
          <a:p>
            <a:pPr>
              <a:defRPr sz="4000" b="1">
                <a:solidFill>
                  <a:srgbClr val="FFFFFF"/>
                </a:solidFill>
                <a:latin typeface="Avenir Next Condensed Regular"/>
                <a:ea typeface="Avenir Next Condensed Regular"/>
                <a:cs typeface="Avenir Next Condensed Regular"/>
                <a:sym typeface="Avenir Next Condensed Regular"/>
              </a:defRPr>
            </a:pPr>
            <a:r>
              <a:rPr sz="2000"/>
              <a:t>1</a:t>
            </a:r>
          </a:p>
          <a:p>
            <a:pPr>
              <a:defRPr sz="4000" b="1">
                <a:solidFill>
                  <a:srgbClr val="FFFFFF"/>
                </a:solidFill>
                <a:latin typeface="Avenir Next Condensed Regular"/>
                <a:ea typeface="Avenir Next Condensed Regular"/>
                <a:cs typeface="Avenir Next Condensed Regular"/>
                <a:sym typeface="Avenir Next Condensed Regular"/>
              </a:defRPr>
            </a:pPr>
            <a:r>
              <a:rPr sz="2000"/>
              <a:t>Point</a:t>
            </a:r>
          </a:p>
        </p:txBody>
      </p:sp>
      <p:sp>
        <p:nvSpPr>
          <p:cNvPr id="166" name="2…"/>
          <p:cNvSpPr txBox="1"/>
          <p:nvPr/>
        </p:nvSpPr>
        <p:spPr>
          <a:xfrm>
            <a:off x="470467" y="4531929"/>
            <a:ext cx="835165" cy="66684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25400" tIns="25400" rIns="25400" bIns="25400" anchor="ctr">
            <a:spAutoFit/>
          </a:bodyPr>
          <a:lstStyle/>
          <a:p>
            <a:pPr>
              <a:defRPr sz="4000" b="1">
                <a:solidFill>
                  <a:srgbClr val="FFFFFF"/>
                </a:solidFill>
                <a:latin typeface="Avenir Next Condensed Regular"/>
                <a:ea typeface="Avenir Next Condensed Regular"/>
                <a:cs typeface="Avenir Next Condensed Regular"/>
                <a:sym typeface="Avenir Next Condensed Regular"/>
              </a:defRPr>
            </a:pPr>
            <a:r>
              <a:rPr sz="2000"/>
              <a:t>2</a:t>
            </a:r>
          </a:p>
          <a:p>
            <a:pPr>
              <a:defRPr sz="4000" b="1">
                <a:solidFill>
                  <a:srgbClr val="FFFFFF"/>
                </a:solidFill>
                <a:latin typeface="Avenir Next Condensed Regular"/>
                <a:ea typeface="Avenir Next Condensed Regular"/>
                <a:cs typeface="Avenir Next Condensed Regular"/>
                <a:sym typeface="Avenir Next Condensed Regular"/>
              </a:defRPr>
            </a:pPr>
            <a:r>
              <a:rPr sz="2000"/>
              <a:t>Points</a:t>
            </a:r>
          </a:p>
        </p:txBody>
      </p:sp>
      <p:sp>
        <p:nvSpPr>
          <p:cNvPr id="167" name="3…"/>
          <p:cNvSpPr txBox="1"/>
          <p:nvPr/>
        </p:nvSpPr>
        <p:spPr>
          <a:xfrm>
            <a:off x="506849" y="3266771"/>
            <a:ext cx="835165" cy="66684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25400" tIns="25400" rIns="25400" bIns="25400" anchor="ctr">
            <a:spAutoFit/>
          </a:bodyPr>
          <a:lstStyle/>
          <a:p>
            <a:pPr>
              <a:defRPr sz="4000" b="1">
                <a:solidFill>
                  <a:srgbClr val="FFFFFF"/>
                </a:solidFill>
                <a:latin typeface="Avenir Next Condensed Regular"/>
                <a:ea typeface="Avenir Next Condensed Regular"/>
                <a:cs typeface="Avenir Next Condensed Regular"/>
                <a:sym typeface="Avenir Next Condensed Regular"/>
              </a:defRPr>
            </a:pPr>
            <a:r>
              <a:rPr sz="2000"/>
              <a:t>3</a:t>
            </a:r>
          </a:p>
          <a:p>
            <a:pPr>
              <a:defRPr sz="4000" b="1">
                <a:solidFill>
                  <a:srgbClr val="FFFFFF"/>
                </a:solidFill>
                <a:latin typeface="Avenir Next Condensed Regular"/>
                <a:ea typeface="Avenir Next Condensed Regular"/>
                <a:cs typeface="Avenir Next Condensed Regular"/>
                <a:sym typeface="Avenir Next Condensed Regular"/>
              </a:defRPr>
            </a:pPr>
            <a:r>
              <a:rPr sz="2000"/>
              <a:t>Points</a:t>
            </a:r>
          </a:p>
        </p:txBody>
      </p:sp>
      <p:sp>
        <p:nvSpPr>
          <p:cNvPr id="168" name="4…"/>
          <p:cNvSpPr txBox="1"/>
          <p:nvPr/>
        </p:nvSpPr>
        <p:spPr>
          <a:xfrm>
            <a:off x="477743" y="2083699"/>
            <a:ext cx="835165" cy="66684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25400" tIns="25400" rIns="25400" bIns="25400" anchor="ctr">
            <a:spAutoFit/>
          </a:bodyPr>
          <a:lstStyle/>
          <a:p>
            <a:pPr>
              <a:defRPr sz="4000" b="1">
                <a:solidFill>
                  <a:srgbClr val="FFFFFF"/>
                </a:solidFill>
                <a:latin typeface="Avenir Next Condensed Regular"/>
                <a:ea typeface="Avenir Next Condensed Regular"/>
                <a:cs typeface="Avenir Next Condensed Regular"/>
                <a:sym typeface="Avenir Next Condensed Regular"/>
              </a:defRPr>
            </a:pPr>
            <a:r>
              <a:rPr sz="2000"/>
              <a:t>4</a:t>
            </a:r>
          </a:p>
          <a:p>
            <a:pPr>
              <a:defRPr sz="4000" b="1">
                <a:solidFill>
                  <a:srgbClr val="FFFFFF"/>
                </a:solidFill>
                <a:latin typeface="Avenir Next Condensed Regular"/>
                <a:ea typeface="Avenir Next Condensed Regular"/>
                <a:cs typeface="Avenir Next Condensed Regular"/>
                <a:sym typeface="Avenir Next Condensed Regular"/>
              </a:defRPr>
            </a:pPr>
            <a:r>
              <a:rPr sz="2000"/>
              <a:t>Points</a:t>
            </a:r>
          </a:p>
        </p:txBody>
      </p:sp>
      <p:sp>
        <p:nvSpPr>
          <p:cNvPr id="169" name="Text"/>
          <p:cNvSpPr txBox="1"/>
          <p:nvPr/>
        </p:nvSpPr>
        <p:spPr>
          <a:xfrm>
            <a:off x="2345097" y="5729368"/>
            <a:ext cx="1704010" cy="320601"/>
          </a:xfrm>
          <a:prstGeom prst="rect">
            <a:avLst/>
          </a:prstGeom>
          <a:ln w="12700">
            <a:miter lim="400000"/>
          </a:ln>
        </p:spPr>
        <p:txBody>
          <a:bodyPr wrap="square" lIns="25400" tIns="25400" rIns="25400" bIns="25400" anchor="ctr">
            <a:spAutoFit/>
          </a:bodyPr>
          <a:lstStyle/>
          <a:p>
            <a:pPr>
              <a:defRPr sz="3500">
                <a:solidFill>
                  <a:srgbClr val="000000"/>
                </a:solidFill>
                <a:latin typeface="Avenir Next Condensed Regular"/>
                <a:ea typeface="Avenir Next Condensed Regular"/>
                <a:cs typeface="Avenir Next Condensed Regular"/>
                <a:sym typeface="Avenir Next Condensed Regular"/>
              </a:defRPr>
            </a:pPr>
            <a:r>
              <a:rPr lang="en-GB" sz="1600" dirty="0" smtClean="0"/>
              <a:t>Tenerife</a:t>
            </a:r>
            <a:r>
              <a:rPr lang="en-GB" sz="1750" dirty="0" smtClean="0"/>
              <a:t> 	</a:t>
            </a:r>
            <a:endParaRPr sz="1750" dirty="0"/>
          </a:p>
        </p:txBody>
      </p:sp>
      <p:sp>
        <p:nvSpPr>
          <p:cNvPr id="170" name="Text"/>
          <p:cNvSpPr txBox="1"/>
          <p:nvPr/>
        </p:nvSpPr>
        <p:spPr>
          <a:xfrm>
            <a:off x="4525277" y="5733220"/>
            <a:ext cx="939360" cy="320601"/>
          </a:xfrm>
          <a:prstGeom prst="rect">
            <a:avLst/>
          </a:prstGeom>
          <a:ln w="12700">
            <a:miter lim="400000"/>
          </a:ln>
        </p:spPr>
        <p:txBody>
          <a:bodyPr wrap="none" lIns="25400" tIns="25400" rIns="25400" bIns="25400" anchor="ctr">
            <a:spAutoFit/>
          </a:bodyPr>
          <a:lstStyle/>
          <a:p>
            <a:pPr>
              <a:defRPr sz="3500">
                <a:solidFill>
                  <a:srgbClr val="000000"/>
                </a:solidFill>
                <a:latin typeface="Avenir Next Condensed Regular"/>
                <a:ea typeface="Avenir Next Condensed Regular"/>
                <a:cs typeface="Avenir Next Condensed Regular"/>
                <a:sym typeface="Avenir Next Condensed Regular"/>
              </a:defRPr>
            </a:pPr>
            <a:r>
              <a:rPr lang="en-GB" sz="1750" dirty="0" smtClean="0"/>
              <a:t>muttered</a:t>
            </a:r>
            <a:endParaRPr sz="1750" dirty="0"/>
          </a:p>
        </p:txBody>
      </p:sp>
      <p:sp>
        <p:nvSpPr>
          <p:cNvPr id="171" name="Text"/>
          <p:cNvSpPr txBox="1"/>
          <p:nvPr/>
        </p:nvSpPr>
        <p:spPr>
          <a:xfrm>
            <a:off x="3617102" y="4643841"/>
            <a:ext cx="763029" cy="359073"/>
          </a:xfrm>
          <a:prstGeom prst="rect">
            <a:avLst/>
          </a:prstGeom>
          <a:ln w="12700">
            <a:miter lim="400000"/>
          </a:ln>
        </p:spPr>
        <p:txBody>
          <a:bodyPr wrap="none" lIns="25400" tIns="25400" rIns="25400" bIns="25400" anchor="ctr">
            <a:spAutoFit/>
          </a:bodyPr>
          <a:lstStyle/>
          <a:p>
            <a:pPr>
              <a:defRPr sz="4000">
                <a:solidFill>
                  <a:srgbClr val="000000"/>
                </a:solidFill>
                <a:latin typeface="Avenir Next Condensed Regular"/>
                <a:ea typeface="Avenir Next Condensed Regular"/>
                <a:cs typeface="Avenir Next Condensed Regular"/>
                <a:sym typeface="Avenir Next Condensed Regular"/>
              </a:defRPr>
            </a:pPr>
            <a:r>
              <a:rPr lang="en-GB" sz="2000" dirty="0" smtClean="0"/>
              <a:t>Lever </a:t>
            </a:r>
            <a:endParaRPr sz="2000" dirty="0"/>
          </a:p>
        </p:txBody>
      </p:sp>
      <p:sp>
        <p:nvSpPr>
          <p:cNvPr id="172" name="Text"/>
          <p:cNvSpPr txBox="1"/>
          <p:nvPr/>
        </p:nvSpPr>
        <p:spPr>
          <a:xfrm>
            <a:off x="7993638" y="4656351"/>
            <a:ext cx="684483" cy="305212"/>
          </a:xfrm>
          <a:prstGeom prst="rect">
            <a:avLst/>
          </a:prstGeom>
          <a:ln w="12700">
            <a:miter lim="400000"/>
          </a:ln>
        </p:spPr>
        <p:txBody>
          <a:bodyPr wrap="none" lIns="25400" tIns="25400" rIns="25400" bIns="25400" anchor="ctr">
            <a:spAutoFit/>
          </a:bodyPr>
          <a:lstStyle/>
          <a:p>
            <a:pPr>
              <a:defRPr sz="3300">
                <a:solidFill>
                  <a:srgbClr val="000000"/>
                </a:solidFill>
                <a:latin typeface="Avenir Next Condensed Regular"/>
                <a:ea typeface="Avenir Next Condensed Regular"/>
                <a:cs typeface="Avenir Next Condensed Regular"/>
                <a:sym typeface="Avenir Next Condensed Regular"/>
              </a:defRPr>
            </a:pPr>
            <a:r>
              <a:rPr lang="en-GB" sz="1650" dirty="0" smtClean="0"/>
              <a:t>secure</a:t>
            </a:r>
            <a:endParaRPr sz="1650" dirty="0"/>
          </a:p>
        </p:txBody>
      </p:sp>
      <p:sp>
        <p:nvSpPr>
          <p:cNvPr id="173" name="Text"/>
          <p:cNvSpPr txBox="1"/>
          <p:nvPr/>
        </p:nvSpPr>
        <p:spPr>
          <a:xfrm>
            <a:off x="5260210" y="2524813"/>
            <a:ext cx="2283133" cy="297517"/>
          </a:xfrm>
          <a:prstGeom prst="rect">
            <a:avLst/>
          </a:prstGeom>
          <a:ln w="12700">
            <a:miter lim="400000"/>
          </a:ln>
        </p:spPr>
        <p:txBody>
          <a:bodyPr lIns="25400" tIns="25400" rIns="25400" bIns="25400" anchor="ctr">
            <a:spAutoFit/>
          </a:bodyPr>
          <a:lstStyle/>
          <a:p>
            <a:pPr algn="ctr">
              <a:defRPr sz="3500">
                <a:solidFill>
                  <a:srgbClr val="000000"/>
                </a:solidFill>
                <a:latin typeface="Avenir Next Condensed Regular"/>
                <a:ea typeface="Avenir Next Condensed Regular"/>
                <a:cs typeface="Avenir Next Condensed Regular"/>
                <a:sym typeface="Avenir Next Condensed Regular"/>
              </a:defRPr>
            </a:pPr>
            <a:r>
              <a:rPr lang="en-GB" sz="1600" dirty="0" smtClean="0"/>
              <a:t>Corrugated iron </a:t>
            </a:r>
            <a:endParaRPr sz="1600" dirty="0"/>
          </a:p>
        </p:txBody>
      </p:sp>
      <p:sp>
        <p:nvSpPr>
          <p:cNvPr id="174" name="Text"/>
          <p:cNvSpPr txBox="1"/>
          <p:nvPr/>
        </p:nvSpPr>
        <p:spPr>
          <a:xfrm>
            <a:off x="4537640" y="3533501"/>
            <a:ext cx="1697465" cy="320601"/>
          </a:xfrm>
          <a:prstGeom prst="rect">
            <a:avLst/>
          </a:prstGeom>
          <a:ln w="12700">
            <a:miter lim="400000"/>
          </a:ln>
        </p:spPr>
        <p:txBody>
          <a:bodyPr wrap="square" lIns="25400" tIns="25400" rIns="25400" bIns="25400" anchor="ctr">
            <a:spAutoFit/>
          </a:bodyPr>
          <a:lstStyle/>
          <a:p>
            <a:pPr>
              <a:defRPr sz="3500" i="1">
                <a:solidFill>
                  <a:srgbClr val="000000"/>
                </a:solidFill>
                <a:latin typeface="Avenir Next Condensed Regular"/>
                <a:ea typeface="Avenir Next Condensed Regular"/>
                <a:cs typeface="Avenir Next Condensed Regular"/>
                <a:sym typeface="Avenir Next Condensed Regular"/>
              </a:defRPr>
            </a:pPr>
            <a:r>
              <a:rPr lang="en-GB" sz="1600" dirty="0" smtClean="0"/>
              <a:t>Demolished</a:t>
            </a:r>
            <a:r>
              <a:rPr lang="en-GB" sz="1750" dirty="0" smtClean="0"/>
              <a:t> </a:t>
            </a:r>
            <a:endParaRPr sz="1750" dirty="0"/>
          </a:p>
        </p:txBody>
      </p:sp>
      <p:sp>
        <p:nvSpPr>
          <p:cNvPr id="175" name="Text"/>
          <p:cNvSpPr txBox="1"/>
          <p:nvPr/>
        </p:nvSpPr>
        <p:spPr>
          <a:xfrm>
            <a:off x="5661205" y="4685836"/>
            <a:ext cx="1075615" cy="320601"/>
          </a:xfrm>
          <a:prstGeom prst="rect">
            <a:avLst/>
          </a:prstGeom>
          <a:ln w="12700">
            <a:miter lim="400000"/>
          </a:ln>
        </p:spPr>
        <p:txBody>
          <a:bodyPr wrap="none" lIns="25400" tIns="25400" rIns="25400" bIns="25400" anchor="ctr">
            <a:spAutoFit/>
          </a:bodyPr>
          <a:lstStyle/>
          <a:p>
            <a:pPr>
              <a:defRPr sz="3500">
                <a:solidFill>
                  <a:srgbClr val="000000"/>
                </a:solidFill>
                <a:latin typeface="Avenir Next Condensed Regular"/>
                <a:ea typeface="Avenir Next Condensed Regular"/>
                <a:cs typeface="Avenir Next Condensed Regular"/>
                <a:sym typeface="Avenir Next Condensed Regular"/>
              </a:defRPr>
            </a:pPr>
            <a:r>
              <a:rPr lang="en-GB" sz="1750" dirty="0" smtClean="0"/>
              <a:t>Straddled </a:t>
            </a:r>
            <a:endParaRPr sz="1750" dirty="0"/>
          </a:p>
        </p:txBody>
      </p:sp>
      <p:sp>
        <p:nvSpPr>
          <p:cNvPr id="176" name="Text"/>
          <p:cNvSpPr txBox="1"/>
          <p:nvPr/>
        </p:nvSpPr>
        <p:spPr>
          <a:xfrm>
            <a:off x="6856627" y="3526896"/>
            <a:ext cx="1080104" cy="320601"/>
          </a:xfrm>
          <a:prstGeom prst="rect">
            <a:avLst/>
          </a:prstGeom>
          <a:ln w="12700">
            <a:miter lim="400000"/>
          </a:ln>
        </p:spPr>
        <p:txBody>
          <a:bodyPr wrap="none" lIns="25400" tIns="25400" rIns="25400" bIns="25400" anchor="ctr">
            <a:spAutoFit/>
          </a:bodyPr>
          <a:lstStyle/>
          <a:p>
            <a:pPr>
              <a:defRPr sz="3500">
                <a:solidFill>
                  <a:srgbClr val="000000"/>
                </a:solidFill>
                <a:latin typeface="Avenir Next Condensed Regular"/>
                <a:ea typeface="Avenir Next Condensed Regular"/>
                <a:cs typeface="Avenir Next Condensed Regular"/>
                <a:sym typeface="Avenir Next Condensed Regular"/>
              </a:defRPr>
            </a:pPr>
            <a:r>
              <a:rPr lang="en-GB" sz="1750" dirty="0" smtClean="0"/>
              <a:t>Turnstiles </a:t>
            </a:r>
            <a:endParaRPr sz="1750" dirty="0"/>
          </a:p>
        </p:txBody>
      </p:sp>
      <p:sp>
        <p:nvSpPr>
          <p:cNvPr id="177" name="Text"/>
          <p:cNvSpPr txBox="1"/>
          <p:nvPr/>
        </p:nvSpPr>
        <p:spPr>
          <a:xfrm>
            <a:off x="8585829" y="5493787"/>
            <a:ext cx="1410643" cy="605294"/>
          </a:xfrm>
          <a:prstGeom prst="rect">
            <a:avLst/>
          </a:prstGeom>
          <a:ln w="12700">
            <a:miter lim="400000"/>
          </a:ln>
        </p:spPr>
        <p:txBody>
          <a:bodyPr wrap="none" lIns="25400" tIns="25400" rIns="25400" bIns="25400" anchor="ctr">
            <a:spAutoFit/>
          </a:bodyPr>
          <a:lstStyle/>
          <a:p>
            <a:pPr>
              <a:defRPr sz="3600">
                <a:solidFill>
                  <a:srgbClr val="000000"/>
                </a:solidFill>
                <a:latin typeface="Avenir Next Condensed Regular"/>
                <a:ea typeface="Avenir Next Condensed Regular"/>
                <a:cs typeface="Avenir Next Condensed Regular"/>
                <a:sym typeface="Avenir Next Condensed Regular"/>
              </a:defRPr>
            </a:pPr>
            <a:r>
              <a:rPr lang="en-GB" sz="1600" dirty="0" smtClean="0"/>
              <a:t>Concentrated</a:t>
            </a:r>
            <a:r>
              <a:rPr lang="en-GB" dirty="0" smtClean="0"/>
              <a:t> </a:t>
            </a:r>
            <a:endParaRPr dirty="0"/>
          </a:p>
        </p:txBody>
      </p:sp>
      <p:sp>
        <p:nvSpPr>
          <p:cNvPr id="178" name="Text"/>
          <p:cNvSpPr txBox="1"/>
          <p:nvPr/>
        </p:nvSpPr>
        <p:spPr>
          <a:xfrm>
            <a:off x="7879824" y="4679540"/>
            <a:ext cx="113814" cy="320601"/>
          </a:xfrm>
          <a:prstGeom prst="rect">
            <a:avLst/>
          </a:prstGeom>
          <a:ln w="12700">
            <a:miter lim="400000"/>
          </a:ln>
        </p:spPr>
        <p:txBody>
          <a:bodyPr wrap="none" lIns="25400" tIns="25400" rIns="25400" bIns="25400" anchor="ctr">
            <a:spAutoFit/>
          </a:bodyPr>
          <a:lstStyle/>
          <a:p>
            <a:pPr>
              <a:defRPr sz="3500">
                <a:solidFill>
                  <a:srgbClr val="000000"/>
                </a:solidFill>
                <a:latin typeface="Avenir Next Condensed Regular"/>
                <a:ea typeface="Avenir Next Condensed Regular"/>
                <a:cs typeface="Avenir Next Condensed Regular"/>
                <a:sym typeface="Avenir Next Condensed Regular"/>
              </a:defRPr>
            </a:pPr>
            <a:r>
              <a:rPr lang="en-GB" sz="1750" dirty="0" smtClean="0"/>
              <a:t> </a:t>
            </a:r>
            <a:endParaRPr sz="1750" dirty="0"/>
          </a:p>
        </p:txBody>
      </p:sp>
      <p:sp>
        <p:nvSpPr>
          <p:cNvPr id="179" name="Retrieval Practice Pyramid"/>
          <p:cNvSpPr/>
          <p:nvPr/>
        </p:nvSpPr>
        <p:spPr>
          <a:xfrm>
            <a:off x="1260820" y="312471"/>
            <a:ext cx="9795974" cy="831851"/>
          </a:xfrm>
          <a:prstGeom prst="rect">
            <a:avLst/>
          </a:prstGeom>
          <a:solidFill>
            <a:schemeClr val="accent6">
              <a:lumOff val="16165"/>
            </a:schemeClr>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5400" tIns="25400" rIns="25400" bIns="25400" anchor="ctr"/>
          <a:lstStyle>
            <a:lvl1pPr defTabSz="825500">
              <a:defRPr sz="9000" b="1">
                <a:solidFill>
                  <a:srgbClr val="FFFFFF"/>
                </a:solidFill>
                <a:latin typeface="Avenir Next Condensed Regular"/>
                <a:ea typeface="Avenir Next Condensed Regular"/>
                <a:cs typeface="Avenir Next Condensed Regular"/>
                <a:sym typeface="Avenir Next Condensed Regular"/>
              </a:defRPr>
            </a:lvl1pPr>
          </a:lstStyle>
          <a:p>
            <a:r>
              <a:rPr lang="en-GB" sz="4500" dirty="0" smtClean="0"/>
              <a:t>Can you remember the meaning? </a:t>
            </a:r>
            <a:endParaRPr sz="4500" dirty="0"/>
          </a:p>
        </p:txBody>
      </p:sp>
      <p:pic>
        <p:nvPicPr>
          <p:cNvPr id="180" name="Image" descr="Image"/>
          <p:cNvPicPr>
            <a:picLocks noChangeAspect="1"/>
          </p:cNvPicPr>
          <p:nvPr/>
        </p:nvPicPr>
        <p:blipFill>
          <a:blip r:embed="rId2">
            <a:extLst/>
          </a:blip>
          <a:stretch>
            <a:fillRect/>
          </a:stretch>
        </p:blipFill>
        <p:spPr>
          <a:xfrm>
            <a:off x="316070" y="365392"/>
            <a:ext cx="726009" cy="726009"/>
          </a:xfrm>
          <a:prstGeom prst="rect">
            <a:avLst/>
          </a:prstGeom>
          <a:ln w="12700">
            <a:miter lim="400000"/>
          </a:ln>
        </p:spPr>
      </p:pic>
      <p:pic>
        <p:nvPicPr>
          <p:cNvPr id="181" name="Image" descr="Image"/>
          <p:cNvPicPr>
            <a:picLocks noChangeAspect="1"/>
          </p:cNvPicPr>
          <p:nvPr/>
        </p:nvPicPr>
        <p:blipFill>
          <a:blip r:embed="rId3">
            <a:extLst/>
          </a:blip>
          <a:stretch>
            <a:fillRect/>
          </a:stretch>
        </p:blipFill>
        <p:spPr>
          <a:xfrm>
            <a:off x="11275535" y="327457"/>
            <a:ext cx="749301" cy="749301"/>
          </a:xfrm>
          <a:prstGeom prst="rect">
            <a:avLst/>
          </a:prstGeom>
          <a:ln w="12700">
            <a:miter lim="400000"/>
          </a:ln>
        </p:spPr>
      </p:pic>
      <p:sp>
        <p:nvSpPr>
          <p:cNvPr id="33" name="Text"/>
          <p:cNvSpPr txBox="1"/>
          <p:nvPr/>
        </p:nvSpPr>
        <p:spPr>
          <a:xfrm>
            <a:off x="6736820" y="5477151"/>
            <a:ext cx="1704010" cy="589905"/>
          </a:xfrm>
          <a:prstGeom prst="rect">
            <a:avLst/>
          </a:prstGeom>
          <a:ln w="12700">
            <a:miter lim="400000"/>
          </a:ln>
        </p:spPr>
        <p:txBody>
          <a:bodyPr wrap="square" lIns="25400" tIns="25400" rIns="25400" bIns="25400" anchor="ctr">
            <a:spAutoFit/>
          </a:bodyPr>
          <a:lstStyle/>
          <a:p>
            <a:pPr>
              <a:defRPr sz="3500">
                <a:solidFill>
                  <a:srgbClr val="000000"/>
                </a:solidFill>
                <a:latin typeface="Avenir Next Condensed Regular"/>
                <a:ea typeface="Avenir Next Condensed Regular"/>
                <a:cs typeface="Avenir Next Condensed Regular"/>
                <a:sym typeface="Avenir Next Condensed Regular"/>
              </a:defRPr>
            </a:pPr>
            <a:r>
              <a:rPr lang="en-GB" sz="1600" dirty="0" smtClean="0"/>
              <a:t>Risky</a:t>
            </a:r>
            <a:r>
              <a:rPr lang="en-GB" sz="3500" dirty="0" smtClean="0"/>
              <a:t> </a:t>
            </a:r>
            <a:r>
              <a:rPr lang="en-GB" sz="1750" dirty="0" smtClean="0"/>
              <a:t> 	</a:t>
            </a:r>
            <a:endParaRPr sz="1750" dirty="0"/>
          </a:p>
        </p:txBody>
      </p:sp>
    </p:spTree>
    <p:extLst>
      <p:ext uri="{BB962C8B-B14F-4D97-AF65-F5344CB8AC3E}">
        <p14:creationId xmlns:p14="http://schemas.microsoft.com/office/powerpoint/2010/main" val="7759961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Darren Shan </a:t>
            </a:r>
            <a:endParaRPr lang="en-GB" dirty="0"/>
          </a:p>
        </p:txBody>
      </p:sp>
      <p:sp>
        <p:nvSpPr>
          <p:cNvPr id="3" name="Content Placeholder 2"/>
          <p:cNvSpPr>
            <a:spLocks noGrp="1"/>
          </p:cNvSpPr>
          <p:nvPr>
            <p:ph idx="1"/>
          </p:nvPr>
        </p:nvSpPr>
        <p:spPr>
          <a:xfrm>
            <a:off x="389467" y="1253067"/>
            <a:ext cx="9889066" cy="5147733"/>
          </a:xfrm>
        </p:spPr>
        <p:txBody>
          <a:bodyPr>
            <a:normAutofit/>
          </a:bodyPr>
          <a:lstStyle/>
          <a:p>
            <a:r>
              <a:rPr lang="en-GB" dirty="0" smtClean="0"/>
              <a:t>Born </a:t>
            </a:r>
            <a:r>
              <a:rPr lang="en-GB" dirty="0"/>
              <a:t>in London in 1972, Darren Shan (real name Darren O'Shaughnessy) has lived in Ireland since the age of six. He completed his first novel, </a:t>
            </a:r>
            <a:r>
              <a:rPr lang="en-GB" i="1" dirty="0"/>
              <a:t>Mute Pursuit</a:t>
            </a:r>
            <a:r>
              <a:rPr lang="en-GB" dirty="0"/>
              <a:t>, at just 17. Over the years that followed he juggled his writing with college and work, averaging a book a year, before leaving his job to write full time.</a:t>
            </a:r>
          </a:p>
          <a:p>
            <a:r>
              <a:rPr lang="en-GB" dirty="0"/>
              <a:t>Shan's vampire saga ran to 12 novels, made up of 4 trilogies (</a:t>
            </a:r>
            <a:r>
              <a:rPr lang="en-GB" i="1" dirty="0"/>
              <a:t>The Vampire Blood Trilogy, The Vampire Rites Trilogy, The Vampire War </a:t>
            </a:r>
            <a:r>
              <a:rPr lang="en-GB" i="1" dirty="0" err="1"/>
              <a:t>Trilogy</a:t>
            </a:r>
            <a:r>
              <a:rPr lang="en-GB" dirty="0" err="1"/>
              <a:t>and</a:t>
            </a:r>
            <a:r>
              <a:rPr lang="en-GB" dirty="0"/>
              <a:t> </a:t>
            </a:r>
            <a:r>
              <a:rPr lang="en-GB" i="1" dirty="0"/>
              <a:t>The Vampire Destiny Trilogy</a:t>
            </a:r>
            <a:r>
              <a:rPr lang="en-GB" dirty="0"/>
              <a:t>), and spawned the spin-off series,</a:t>
            </a:r>
            <a:r>
              <a:rPr lang="en-GB" i="1" dirty="0"/>
              <a:t> </a:t>
            </a:r>
            <a:r>
              <a:rPr lang="en-GB" i="1" u="sng" dirty="0">
                <a:hlinkClick r:id="rId2"/>
              </a:rPr>
              <a:t>The Saga of </a:t>
            </a:r>
            <a:r>
              <a:rPr lang="en-GB" i="1" u="sng" dirty="0" err="1">
                <a:hlinkClick r:id="rId2"/>
              </a:rPr>
              <a:t>Larten</a:t>
            </a:r>
            <a:r>
              <a:rPr lang="en-GB" i="1" u="sng" dirty="0">
                <a:hlinkClick r:id="rId2"/>
              </a:rPr>
              <a:t> </a:t>
            </a:r>
            <a:r>
              <a:rPr lang="en-GB" i="1" u="sng" dirty="0" err="1">
                <a:hlinkClick r:id="rId2"/>
              </a:rPr>
              <a:t>Crepsley</a:t>
            </a:r>
            <a:r>
              <a:rPr lang="en-GB" dirty="0"/>
              <a:t>. This was then followed by his 10-part demon series</a:t>
            </a:r>
            <a:r>
              <a:rPr lang="en-GB" i="1" dirty="0"/>
              <a:t> </a:t>
            </a:r>
            <a:r>
              <a:rPr lang="en-GB" i="1" u="sng" dirty="0">
                <a:hlinkClick r:id="rId3"/>
              </a:rPr>
              <a:t>The </a:t>
            </a:r>
            <a:r>
              <a:rPr lang="en-GB" i="1" u="sng" dirty="0" err="1">
                <a:hlinkClick r:id="rId3"/>
              </a:rPr>
              <a:t>Demonata</a:t>
            </a:r>
            <a:r>
              <a:rPr lang="en-GB" dirty="0"/>
              <a:t>.</a:t>
            </a:r>
          </a:p>
          <a:p>
            <a:r>
              <a:rPr lang="en-GB" dirty="0"/>
              <a:t>By 2006, his books were available in every continent - on sale in 30 countries in over 20 languages. His novels had featured in children's bestseller lists in the US, the UK, Ireland and Europe.</a:t>
            </a:r>
          </a:p>
          <a:p>
            <a:r>
              <a:rPr lang="en-GB" dirty="0"/>
              <a:t>2008 saw the publication of Shan's first adult novel. </a:t>
            </a:r>
            <a:r>
              <a:rPr lang="en-GB" i="1" dirty="0">
                <a:hlinkClick r:id="rId4"/>
              </a:rPr>
              <a:t>Procession of the Dead</a:t>
            </a:r>
            <a:r>
              <a:rPr lang="en-GB" dirty="0"/>
              <a:t> was the first in </a:t>
            </a:r>
            <a:r>
              <a:rPr lang="en-GB" i="1" dirty="0">
                <a:hlinkClick r:id="rId5"/>
              </a:rPr>
              <a:t>The City Trilogy</a:t>
            </a:r>
            <a:r>
              <a:rPr lang="en-GB" dirty="0"/>
              <a:t>, a cycle of gritty urban modern-noir fantasy tales.</a:t>
            </a:r>
          </a:p>
          <a:p>
            <a:r>
              <a:rPr lang="en-GB" dirty="0"/>
              <a:t>Shan's latest series,</a:t>
            </a:r>
            <a:r>
              <a:rPr lang="en-GB" i="1" dirty="0"/>
              <a:t> </a:t>
            </a:r>
            <a:r>
              <a:rPr lang="en-GB" i="1" u="sng" dirty="0" err="1">
                <a:hlinkClick r:id="rId6"/>
              </a:rPr>
              <a:t>Zom</a:t>
            </a:r>
            <a:r>
              <a:rPr lang="en-GB" i="1" u="sng" dirty="0">
                <a:hlinkClick r:id="rId6"/>
              </a:rPr>
              <a:t>-B</a:t>
            </a:r>
            <a:r>
              <a:rPr lang="en-GB" dirty="0"/>
              <a:t>, follows the adventures of zombie, B, as he tries to make sense of the world after waking up in a military facility after a zombie attack. </a:t>
            </a:r>
          </a:p>
          <a:p>
            <a:endParaRPr lang="en-GB" dirty="0"/>
          </a:p>
        </p:txBody>
      </p:sp>
      <p:pic>
        <p:nvPicPr>
          <p:cNvPr id="4" name="Picture 3" descr="C:\Users\840815\AppData\Local\Microsoft\Windows\INetCache\Content.MSO\4771ED4E.tmp"/>
          <p:cNvPicPr/>
          <p:nvPr/>
        </p:nvPicPr>
        <p:blipFill>
          <a:blip r:embed="rId7">
            <a:extLst>
              <a:ext uri="{28A0092B-C50C-407E-A947-70E740481C1C}">
                <a14:useLocalDpi xmlns:a14="http://schemas.microsoft.com/office/drawing/2010/main" val="0"/>
              </a:ext>
            </a:extLst>
          </a:blip>
          <a:srcRect/>
          <a:stretch>
            <a:fillRect/>
          </a:stretch>
        </p:blipFill>
        <p:spPr bwMode="auto">
          <a:xfrm>
            <a:off x="10363200" y="4067175"/>
            <a:ext cx="1828800" cy="2790825"/>
          </a:xfrm>
          <a:prstGeom prst="rect">
            <a:avLst/>
          </a:prstGeom>
          <a:noFill/>
          <a:ln>
            <a:noFill/>
          </a:ln>
        </p:spPr>
      </p:pic>
    </p:spTree>
    <p:extLst>
      <p:ext uri="{BB962C8B-B14F-4D97-AF65-F5344CB8AC3E}">
        <p14:creationId xmlns:p14="http://schemas.microsoft.com/office/powerpoint/2010/main" val="4281091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Darren Shan clip </a:t>
            </a:r>
            <a:endParaRPr lang="en-GB" dirty="0"/>
          </a:p>
        </p:txBody>
      </p:sp>
      <p:sp>
        <p:nvSpPr>
          <p:cNvPr id="3" name="Content Placeholder 2"/>
          <p:cNvSpPr>
            <a:spLocks noGrp="1"/>
          </p:cNvSpPr>
          <p:nvPr>
            <p:ph idx="1"/>
          </p:nvPr>
        </p:nvSpPr>
        <p:spPr/>
        <p:txBody>
          <a:bodyPr/>
          <a:lstStyle/>
          <a:p>
            <a:r>
              <a:rPr lang="en-GB" u="sng" dirty="0">
                <a:hlinkClick r:id="rId2"/>
              </a:rPr>
              <a:t>https://www.youtube.com/watch?v=aUFqki1ybIw</a:t>
            </a:r>
            <a:r>
              <a:rPr lang="en-GB" dirty="0">
                <a:hlinkClick r:id="rId2"/>
              </a:rPr>
              <a:t> </a:t>
            </a:r>
            <a:r>
              <a:rPr lang="en-GB" dirty="0"/>
              <a:t>– Darren Shan reading from his book </a:t>
            </a:r>
            <a:r>
              <a:rPr lang="en-GB" dirty="0" err="1"/>
              <a:t>Zom</a:t>
            </a:r>
            <a:r>
              <a:rPr lang="en-GB" dirty="0"/>
              <a:t>-B *warning please view before showing pupils to ensure it is suitable for your cohort* </a:t>
            </a:r>
          </a:p>
          <a:p>
            <a:endParaRPr lang="en-GB" dirty="0"/>
          </a:p>
        </p:txBody>
      </p:sp>
      <p:pic>
        <p:nvPicPr>
          <p:cNvPr id="10" name="Picture 9" descr="C:\Users\840815\AppData\Local\Microsoft\Windows\INetCache\Content.MSO\4771ED4E.tmp"/>
          <p:cNvPicPr/>
          <p:nvPr/>
        </p:nvPicPr>
        <p:blipFill>
          <a:blip r:embed="rId3">
            <a:extLst>
              <a:ext uri="{28A0092B-C50C-407E-A947-70E740481C1C}">
                <a14:useLocalDpi xmlns:a14="http://schemas.microsoft.com/office/drawing/2010/main" val="0"/>
              </a:ext>
            </a:extLst>
          </a:blip>
          <a:srcRect/>
          <a:stretch>
            <a:fillRect/>
          </a:stretch>
        </p:blipFill>
        <p:spPr bwMode="auto">
          <a:xfrm>
            <a:off x="5689600" y="3250537"/>
            <a:ext cx="1828800" cy="2790825"/>
          </a:xfrm>
          <a:prstGeom prst="rect">
            <a:avLst/>
          </a:prstGeom>
          <a:noFill/>
          <a:ln>
            <a:noFill/>
          </a:ln>
        </p:spPr>
      </p:pic>
    </p:spTree>
    <p:extLst>
      <p:ext uri="{BB962C8B-B14F-4D97-AF65-F5344CB8AC3E}">
        <p14:creationId xmlns:p14="http://schemas.microsoft.com/office/powerpoint/2010/main" val="15828928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Charlie Higson </a:t>
            </a:r>
            <a:endParaRPr lang="en-GB" dirty="0"/>
          </a:p>
        </p:txBody>
      </p:sp>
      <p:sp>
        <p:nvSpPr>
          <p:cNvPr id="3" name="Content Placeholder 2"/>
          <p:cNvSpPr>
            <a:spLocks noGrp="1"/>
          </p:cNvSpPr>
          <p:nvPr>
            <p:ph idx="1"/>
          </p:nvPr>
        </p:nvSpPr>
        <p:spPr>
          <a:xfrm>
            <a:off x="508001" y="1270000"/>
            <a:ext cx="9313332" cy="5181600"/>
          </a:xfrm>
        </p:spPr>
        <p:txBody>
          <a:bodyPr>
            <a:normAutofit/>
          </a:bodyPr>
          <a:lstStyle/>
          <a:p>
            <a:r>
              <a:rPr lang="en-GB" dirty="0" smtClean="0"/>
              <a:t>Charles </a:t>
            </a:r>
            <a:r>
              <a:rPr lang="en-GB" dirty="0"/>
              <a:t>Murray 'Charlie' Higson is an English actor, comedian, author and former singer. He has also written and produced for television. Higson was educated at Sevenoaks School and at the University of East Anglia where he met who would become his bandmates in 'The </a:t>
            </a:r>
            <a:r>
              <a:rPr lang="en-GB" dirty="0" err="1"/>
              <a:t>Higsons</a:t>
            </a:r>
            <a:r>
              <a:rPr lang="en-GB" dirty="0"/>
              <a:t>'. They released two singles.</a:t>
            </a:r>
          </a:p>
          <a:p>
            <a:r>
              <a:rPr lang="en-GB" dirty="0"/>
              <a:t>Higson then became a decorator, then began writing and performing comedy. He came to attention as one of the main writers of the BBC 2 sketch </a:t>
            </a:r>
            <a:r>
              <a:rPr lang="en-GB" i="1" dirty="0"/>
              <a:t>The Fast Show</a:t>
            </a:r>
            <a:r>
              <a:rPr lang="en-GB" dirty="0"/>
              <a:t>.</a:t>
            </a:r>
          </a:p>
          <a:p>
            <a:r>
              <a:rPr lang="en-GB" dirty="0"/>
              <a:t>Higson published many novels through the 1990s which took a slightly dystopian look at everyday life, </a:t>
            </a:r>
            <a:r>
              <a:rPr lang="en-GB" dirty="0" err="1"/>
              <a:t>centering</a:t>
            </a:r>
            <a:r>
              <a:rPr lang="en-GB" dirty="0"/>
              <a:t> around characters teetering on the edge of society and finding themselves to be out of control, following in the footsteps of Aldous Huxley and George Orwell in their 'new worlds.' In 2004, Higson created the </a:t>
            </a:r>
            <a:r>
              <a:rPr lang="en-GB" i="1" u="sng" dirty="0">
                <a:hlinkClick r:id="rId2"/>
              </a:rPr>
              <a:t>Young Bond</a:t>
            </a:r>
            <a:r>
              <a:rPr lang="en-GB" dirty="0"/>
              <a:t> series of James Bond novels, aimed at younger readers and concentrating on Bond's school days. The first novel was </a:t>
            </a:r>
            <a:r>
              <a:rPr lang="en-GB" i="1" u="sng" dirty="0" err="1">
                <a:hlinkClick r:id="rId3"/>
              </a:rPr>
              <a:t>SilverFin</a:t>
            </a:r>
            <a:r>
              <a:rPr lang="en-GB" dirty="0"/>
              <a:t>, and was followed by four more novels, all written by Higson.</a:t>
            </a:r>
          </a:p>
          <a:p>
            <a:r>
              <a:rPr lang="en-GB" dirty="0"/>
              <a:t>Higson also wrote a zombie-horror series of books for younger readers. The first book was called </a:t>
            </a:r>
            <a:r>
              <a:rPr lang="en-GB" i="1" u="sng" dirty="0">
                <a:hlinkClick r:id="rId4"/>
              </a:rPr>
              <a:t>The Enemy</a:t>
            </a:r>
            <a:r>
              <a:rPr lang="en-GB" dirty="0"/>
              <a:t>.</a:t>
            </a:r>
          </a:p>
          <a:p>
            <a:r>
              <a:rPr lang="en-GB" dirty="0"/>
              <a:t>Higson lives in London with his wife and children.</a:t>
            </a:r>
          </a:p>
          <a:p>
            <a:endParaRPr lang="en-GB" dirty="0"/>
          </a:p>
        </p:txBody>
      </p:sp>
      <p:pic>
        <p:nvPicPr>
          <p:cNvPr id="6146" name="Picture 2" descr="https://cdn.waterstones.com/images/00004228-190x190.jpe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821333" y="120649"/>
            <a:ext cx="1809750" cy="18097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5593541"/>
      </p:ext>
    </p:extLst>
  </p:cSld>
  <p:clrMapOvr>
    <a:masterClrMapping/>
  </p:clrMapOvr>
</p:sld>
</file>

<file path=ppt/theme/theme1.xml><?xml version="1.0" encoding="utf-8"?>
<a:theme xmlns:a="http://schemas.openxmlformats.org/drawingml/2006/main" name="Facet">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23659B44-6E34-4CE8-8F0D-387DA79968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251</TotalTime>
  <Words>1252</Words>
  <Application>Microsoft Office PowerPoint</Application>
  <PresentationFormat>Widescreen</PresentationFormat>
  <Paragraphs>98</Paragraphs>
  <Slides>15</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15</vt:i4>
      </vt:variant>
    </vt:vector>
  </HeadingPairs>
  <TitlesOfParts>
    <vt:vector size="26" baseType="lpstr">
      <vt:lpstr>Arial</vt:lpstr>
      <vt:lpstr>Arial Nova Cond</vt:lpstr>
      <vt:lpstr>Avenir</vt:lpstr>
      <vt:lpstr>Avenir Next Condensed Regular</vt:lpstr>
      <vt:lpstr>Calibri</vt:lpstr>
      <vt:lpstr>Helvetica Neue</vt:lpstr>
      <vt:lpstr>Helvetica Neue Medium</vt:lpstr>
      <vt:lpstr>Segoe Print</vt:lpstr>
      <vt:lpstr>Trebuchet MS</vt:lpstr>
      <vt:lpstr>Wingdings 3</vt:lpstr>
      <vt:lpstr>Facet</vt:lpstr>
      <vt:lpstr>Teacher support slides </vt:lpstr>
      <vt:lpstr>Synopsis </vt:lpstr>
      <vt:lpstr>How could you describe these common places to show that they are ‘forgotten’ or deserted? </vt:lpstr>
      <vt:lpstr>Page 14 - How is tension/ intrigue created</vt:lpstr>
      <vt:lpstr>Stimulus material </vt:lpstr>
      <vt:lpstr>PowerPoint Presentation</vt:lpstr>
      <vt:lpstr>Darren Shan </vt:lpstr>
      <vt:lpstr>Darren Shan clip </vt:lpstr>
      <vt:lpstr>Charlie Higson </vt:lpstr>
      <vt:lpstr>Blurb – The Fear – Charlie Higson </vt:lpstr>
      <vt:lpstr>What is the writer suggesting is happening in chapters 20&amp;21 </vt:lpstr>
      <vt:lpstr>What is a Tsunami?  </vt:lpstr>
      <vt:lpstr>PowerPoint Presentation</vt:lpstr>
      <vt:lpstr>Key themes – what event in the novel represent these key themes? </vt:lpstr>
      <vt:lpstr>Step 2 - Option writing task</vt:lpstr>
    </vt:vector>
  </TitlesOfParts>
  <Company>Cyngor Gwynedd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Teacher support slides</dc:title>
  <dc:creator>Usher Louise (GwE)</dc:creator>
  <cp:lastModifiedBy>Williams Anna Lloyd (GwE)</cp:lastModifiedBy>
  <cp:revision>20</cp:revision>
  <dcterms:created xsi:type="dcterms:W3CDTF">2021-04-29T13:29:07Z</dcterms:created>
  <dcterms:modified xsi:type="dcterms:W3CDTF">2021-05-04T09:36:05Z</dcterms:modified>
</cp:coreProperties>
</file>